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4630400" cy="8229600"/>
  <p:notesSz cx="8229600" cy="14630400"/>
  <p:embeddedFontLst>
    <p:embeddedFont>
      <p:font typeface="Open Sans" panose="020B0606030504020204" pitchFamily="34" charset="0"/>
      <p:regular r:id="rId8"/>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962C7E-0863-4BB6-9B10-1F64A1C97AE4}" v="5" dt="2025-05-09T16:37:56.1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6" d="100"/>
          <a:sy n="66" d="100"/>
        </p:scale>
        <p:origin x="72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rian Crobeddu" userId="e608ecad682946fa" providerId="LiveId" clId="{6E962C7E-0863-4BB6-9B10-1F64A1C97AE4}"/>
    <pc:docChg chg="custSel modSld">
      <pc:chgData name="Florian Crobeddu" userId="e608ecad682946fa" providerId="LiveId" clId="{6E962C7E-0863-4BB6-9B10-1F64A1C97AE4}" dt="2025-05-09T16:46:06.255" v="435" actId="20577"/>
      <pc:docMkLst>
        <pc:docMk/>
      </pc:docMkLst>
      <pc:sldChg chg="addSp modSp mod">
        <pc:chgData name="Florian Crobeddu" userId="e608ecad682946fa" providerId="LiveId" clId="{6E962C7E-0863-4BB6-9B10-1F64A1C97AE4}" dt="2025-05-09T16:38:33.464" v="177" actId="20577"/>
        <pc:sldMkLst>
          <pc:docMk/>
          <pc:sldMk cId="0" sldId="256"/>
        </pc:sldMkLst>
        <pc:spChg chg="mod">
          <ac:chgData name="Florian Crobeddu" userId="e608ecad682946fa" providerId="LiveId" clId="{6E962C7E-0863-4BB6-9B10-1F64A1C97AE4}" dt="2025-05-09T16:38:33.464" v="177" actId="20577"/>
          <ac:spMkLst>
            <pc:docMk/>
            <pc:sldMk cId="0" sldId="256"/>
            <ac:spMk id="4" creationId="{00000000-0000-0000-0000-000000000000}"/>
          </ac:spMkLst>
        </pc:spChg>
        <pc:spChg chg="add mod">
          <ac:chgData name="Florian Crobeddu" userId="e608ecad682946fa" providerId="LiveId" clId="{6E962C7E-0863-4BB6-9B10-1F64A1C97AE4}" dt="2025-05-09T16:37:53.887" v="45"/>
          <ac:spMkLst>
            <pc:docMk/>
            <pc:sldMk cId="0" sldId="256"/>
            <ac:spMk id="5" creationId="{EE3E7C77-5203-2B8F-9211-81D01CBEEB95}"/>
          </ac:spMkLst>
        </pc:spChg>
      </pc:sldChg>
      <pc:sldChg chg="addSp modSp mod">
        <pc:chgData name="Florian Crobeddu" userId="e608ecad682946fa" providerId="LiveId" clId="{6E962C7E-0863-4BB6-9B10-1F64A1C97AE4}" dt="2025-05-09T16:39:35.079" v="225" actId="20577"/>
        <pc:sldMkLst>
          <pc:docMk/>
          <pc:sldMk cId="0" sldId="257"/>
        </pc:sldMkLst>
        <pc:spChg chg="mod">
          <ac:chgData name="Florian Crobeddu" userId="e608ecad682946fa" providerId="LiveId" clId="{6E962C7E-0863-4BB6-9B10-1F64A1C97AE4}" dt="2025-05-09T16:39:01.574" v="190" actId="20577"/>
          <ac:spMkLst>
            <pc:docMk/>
            <pc:sldMk cId="0" sldId="257"/>
            <ac:spMk id="3" creationId="{00000000-0000-0000-0000-000000000000}"/>
          </ac:spMkLst>
        </pc:spChg>
        <pc:spChg chg="mod">
          <ac:chgData name="Florian Crobeddu" userId="e608ecad682946fa" providerId="LiveId" clId="{6E962C7E-0863-4BB6-9B10-1F64A1C97AE4}" dt="2025-05-09T16:39:35.079" v="225" actId="20577"/>
          <ac:spMkLst>
            <pc:docMk/>
            <pc:sldMk cId="0" sldId="257"/>
            <ac:spMk id="4" creationId="{00000000-0000-0000-0000-000000000000}"/>
          </ac:spMkLst>
        </pc:spChg>
        <pc:spChg chg="add mod">
          <ac:chgData name="Florian Crobeddu" userId="e608ecad682946fa" providerId="LiveId" clId="{6E962C7E-0863-4BB6-9B10-1F64A1C97AE4}" dt="2025-05-09T16:37:24.027" v="24" actId="208"/>
          <ac:spMkLst>
            <pc:docMk/>
            <pc:sldMk cId="0" sldId="257"/>
            <ac:spMk id="21" creationId="{CF2DD019-FA60-8A57-1FF3-6DC603FEE40C}"/>
          </ac:spMkLst>
        </pc:spChg>
      </pc:sldChg>
      <pc:sldChg chg="addSp modSp mod">
        <pc:chgData name="Florian Crobeddu" userId="e608ecad682946fa" providerId="LiveId" clId="{6E962C7E-0863-4BB6-9B10-1F64A1C97AE4}" dt="2025-05-09T16:40:49.800" v="336" actId="123"/>
        <pc:sldMkLst>
          <pc:docMk/>
          <pc:sldMk cId="0" sldId="258"/>
        </pc:sldMkLst>
        <pc:spChg chg="mod">
          <ac:chgData name="Florian Crobeddu" userId="e608ecad682946fa" providerId="LiveId" clId="{6E962C7E-0863-4BB6-9B10-1F64A1C97AE4}" dt="2025-05-09T16:40:42.088" v="330" actId="20577"/>
          <ac:spMkLst>
            <pc:docMk/>
            <pc:sldMk cId="0" sldId="258"/>
            <ac:spMk id="3" creationId="{00000000-0000-0000-0000-000000000000}"/>
          </ac:spMkLst>
        </pc:spChg>
        <pc:spChg chg="mod">
          <ac:chgData name="Florian Crobeddu" userId="e608ecad682946fa" providerId="LiveId" clId="{6E962C7E-0863-4BB6-9B10-1F64A1C97AE4}" dt="2025-05-09T16:40:49.800" v="336" actId="123"/>
          <ac:spMkLst>
            <pc:docMk/>
            <pc:sldMk cId="0" sldId="258"/>
            <ac:spMk id="4" creationId="{00000000-0000-0000-0000-000000000000}"/>
          </ac:spMkLst>
        </pc:spChg>
        <pc:spChg chg="add mod">
          <ac:chgData name="Florian Crobeddu" userId="e608ecad682946fa" providerId="LiveId" clId="{6E962C7E-0863-4BB6-9B10-1F64A1C97AE4}" dt="2025-05-09T16:37:28.322" v="25"/>
          <ac:spMkLst>
            <pc:docMk/>
            <pc:sldMk cId="0" sldId="258"/>
            <ac:spMk id="17" creationId="{C74F5F00-E2AD-6F6E-72D5-5A59437D34B7}"/>
          </ac:spMkLst>
        </pc:spChg>
      </pc:sldChg>
      <pc:sldChg chg="addSp modSp mod">
        <pc:chgData name="Florian Crobeddu" userId="e608ecad682946fa" providerId="LiveId" clId="{6E962C7E-0863-4BB6-9B10-1F64A1C97AE4}" dt="2025-05-09T16:44:27.691" v="363" actId="20577"/>
        <pc:sldMkLst>
          <pc:docMk/>
          <pc:sldMk cId="0" sldId="259"/>
        </pc:sldMkLst>
        <pc:spChg chg="mod">
          <ac:chgData name="Florian Crobeddu" userId="e608ecad682946fa" providerId="LiveId" clId="{6E962C7E-0863-4BB6-9B10-1F64A1C97AE4}" dt="2025-05-09T16:44:27.691" v="363" actId="20577"/>
          <ac:spMkLst>
            <pc:docMk/>
            <pc:sldMk cId="0" sldId="259"/>
            <ac:spMk id="3" creationId="{00000000-0000-0000-0000-000000000000}"/>
          </ac:spMkLst>
        </pc:spChg>
        <pc:spChg chg="mod">
          <ac:chgData name="Florian Crobeddu" userId="e608ecad682946fa" providerId="LiveId" clId="{6E962C7E-0863-4BB6-9B10-1F64A1C97AE4}" dt="2025-05-09T16:41:12.786" v="338" actId="123"/>
          <ac:spMkLst>
            <pc:docMk/>
            <pc:sldMk cId="0" sldId="259"/>
            <ac:spMk id="4" creationId="{00000000-0000-0000-0000-000000000000}"/>
          </ac:spMkLst>
        </pc:spChg>
        <pc:spChg chg="add mod">
          <ac:chgData name="Florian Crobeddu" userId="e608ecad682946fa" providerId="LiveId" clId="{6E962C7E-0863-4BB6-9B10-1F64A1C97AE4}" dt="2025-05-09T16:37:31.439" v="26"/>
          <ac:spMkLst>
            <pc:docMk/>
            <pc:sldMk cId="0" sldId="259"/>
            <ac:spMk id="17" creationId="{38B50EB6-BC95-953F-C939-7A091480F574}"/>
          </ac:spMkLst>
        </pc:spChg>
      </pc:sldChg>
      <pc:sldChg chg="addSp modSp mod">
        <pc:chgData name="Florian Crobeddu" userId="e608ecad682946fa" providerId="LiveId" clId="{6E962C7E-0863-4BB6-9B10-1F64A1C97AE4}" dt="2025-05-09T16:46:06.255" v="435" actId="20577"/>
        <pc:sldMkLst>
          <pc:docMk/>
          <pc:sldMk cId="0" sldId="260"/>
        </pc:sldMkLst>
        <pc:spChg chg="mod">
          <ac:chgData name="Florian Crobeddu" userId="e608ecad682946fa" providerId="LiveId" clId="{6E962C7E-0863-4BB6-9B10-1F64A1C97AE4}" dt="2025-05-09T16:45:09.910" v="398" actId="20577"/>
          <ac:spMkLst>
            <pc:docMk/>
            <pc:sldMk cId="0" sldId="260"/>
            <ac:spMk id="3" creationId="{00000000-0000-0000-0000-000000000000}"/>
          </ac:spMkLst>
        </pc:spChg>
        <pc:spChg chg="mod">
          <ac:chgData name="Florian Crobeddu" userId="e608ecad682946fa" providerId="LiveId" clId="{6E962C7E-0863-4BB6-9B10-1F64A1C97AE4}" dt="2025-05-09T16:45:17.035" v="412" actId="20577"/>
          <ac:spMkLst>
            <pc:docMk/>
            <pc:sldMk cId="0" sldId="260"/>
            <ac:spMk id="4" creationId="{00000000-0000-0000-0000-000000000000}"/>
          </ac:spMkLst>
        </pc:spChg>
        <pc:spChg chg="mod">
          <ac:chgData name="Florian Crobeddu" userId="e608ecad682946fa" providerId="LiveId" clId="{6E962C7E-0863-4BB6-9B10-1F64A1C97AE4}" dt="2025-05-09T16:46:06.255" v="435" actId="20577"/>
          <ac:spMkLst>
            <pc:docMk/>
            <pc:sldMk cId="0" sldId="260"/>
            <ac:spMk id="19" creationId="{00000000-0000-0000-0000-000000000000}"/>
          </ac:spMkLst>
        </pc:spChg>
        <pc:spChg chg="add mod">
          <ac:chgData name="Florian Crobeddu" userId="e608ecad682946fa" providerId="LiveId" clId="{6E962C7E-0863-4BB6-9B10-1F64A1C97AE4}" dt="2025-05-09T16:37:35.569" v="27"/>
          <ac:spMkLst>
            <pc:docMk/>
            <pc:sldMk cId="0" sldId="260"/>
            <ac:spMk id="20" creationId="{C3CA7D65-8A36-D943-6CA0-93FBF53D1E6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322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328624"/>
            <a:ext cx="7556421" cy="1417558"/>
          </a:xfrm>
          <a:prstGeom prst="rect">
            <a:avLst/>
          </a:prstGeom>
          <a:noFill/>
          <a:ln/>
        </p:spPr>
        <p:txBody>
          <a:bodyPr wrap="squar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Différence entre le TFE et le mémoire</a:t>
            </a:r>
            <a:endParaRPr lang="en-US" sz="4450" dirty="0"/>
          </a:p>
        </p:txBody>
      </p:sp>
      <p:sp>
        <p:nvSpPr>
          <p:cNvPr id="4" name="Text 1"/>
          <p:cNvSpPr/>
          <p:nvPr/>
        </p:nvSpPr>
        <p:spPr>
          <a:xfrm>
            <a:off x="793790" y="4086344"/>
            <a:ext cx="7556421" cy="1814513"/>
          </a:xfrm>
          <a:prstGeom prst="rect">
            <a:avLst/>
          </a:prstGeom>
          <a:noFill/>
          <a:ln/>
        </p:spPr>
        <p:txBody>
          <a:bodyPr wrap="square" lIns="0" tIns="0" rIns="0" bIns="0" rtlCol="0" anchor="t"/>
          <a:lstStyle/>
          <a:p>
            <a:pPr marL="0" indent="0" algn="just">
              <a:lnSpc>
                <a:spcPts val="2850"/>
              </a:lnSpc>
              <a:buNone/>
            </a:pPr>
            <a:r>
              <a:rPr lang="en-US" sz="1750" dirty="0">
                <a:solidFill>
                  <a:srgbClr val="403C4E"/>
                </a:solidFill>
                <a:latin typeface="Open Sans" pitchFamily="34" charset="0"/>
                <a:ea typeface="Open Sans" pitchFamily="34" charset="-122"/>
                <a:cs typeface="Open Sans" pitchFamily="34" charset="-120"/>
              </a:rPr>
              <a:t>La transition entre le travail de fin d'études (TFE) en bachelier et le mémoire de master marque une évolution dans le parcours académique d'un étudiant. Ce cheminement intellectuel témoigne non seulement d'une maturation dans les méthodes de travail, mais aussi d'une transformation dans l'approche de la recherche.</a:t>
            </a:r>
          </a:p>
          <a:p>
            <a:pPr marL="0" indent="0" algn="just">
              <a:lnSpc>
                <a:spcPts val="2850"/>
              </a:lnSpc>
              <a:buNone/>
            </a:pPr>
            <a:r>
              <a:rPr lang="en-US" sz="1750" dirty="0">
                <a:solidFill>
                  <a:srgbClr val="403C4E"/>
                </a:solidFill>
                <a:latin typeface="Open Sans" pitchFamily="34" charset="0"/>
                <a:ea typeface="Open Sans" pitchFamily="34" charset="-122"/>
                <a:cs typeface="Open Sans" pitchFamily="34" charset="-120"/>
              </a:rPr>
              <a:t>Ce qui </a:t>
            </a:r>
            <a:r>
              <a:rPr lang="en-US" sz="1750" dirty="0" err="1">
                <a:solidFill>
                  <a:srgbClr val="403C4E"/>
                </a:solidFill>
                <a:latin typeface="Open Sans" pitchFamily="34" charset="0"/>
                <a:ea typeface="Open Sans" pitchFamily="34" charset="-122"/>
                <a:cs typeface="Open Sans" pitchFamily="34" charset="-120"/>
              </a:rPr>
              <a:t>est</a:t>
            </a:r>
            <a:r>
              <a:rPr lang="en-US" sz="1750" dirty="0">
                <a:solidFill>
                  <a:srgbClr val="403C4E"/>
                </a:solidFill>
                <a:latin typeface="Open Sans" pitchFamily="34" charset="0"/>
                <a:ea typeface="Open Sans" pitchFamily="34" charset="-122"/>
                <a:cs typeface="Open Sans" pitchFamily="34" charset="-120"/>
              </a:rPr>
              <a:t> </a:t>
            </a:r>
            <a:r>
              <a:rPr lang="en-US" sz="1750" dirty="0" err="1">
                <a:solidFill>
                  <a:srgbClr val="403C4E"/>
                </a:solidFill>
                <a:latin typeface="Open Sans" pitchFamily="34" charset="0"/>
                <a:ea typeface="Open Sans" pitchFamily="34" charset="-122"/>
                <a:cs typeface="Open Sans" pitchFamily="34" charset="-120"/>
              </a:rPr>
              <a:t>inscrit</a:t>
            </a:r>
            <a:r>
              <a:rPr lang="en-US" sz="1750" dirty="0">
                <a:solidFill>
                  <a:srgbClr val="403C4E"/>
                </a:solidFill>
                <a:latin typeface="Open Sans" pitchFamily="34" charset="0"/>
                <a:ea typeface="Open Sans" pitchFamily="34" charset="-122"/>
                <a:cs typeface="Open Sans" pitchFamily="34" charset="-120"/>
              </a:rPr>
              <a:t> dans </a:t>
            </a:r>
            <a:r>
              <a:rPr lang="en-US" sz="1750" dirty="0" err="1">
                <a:solidFill>
                  <a:srgbClr val="403C4E"/>
                </a:solidFill>
                <a:latin typeface="Open Sans" pitchFamily="34" charset="0"/>
                <a:ea typeface="Open Sans" pitchFamily="34" charset="-122"/>
                <a:cs typeface="Open Sans" pitchFamily="34" charset="-120"/>
              </a:rPr>
              <a:t>ce</a:t>
            </a:r>
            <a:r>
              <a:rPr lang="en-US" sz="1750" dirty="0">
                <a:solidFill>
                  <a:srgbClr val="403C4E"/>
                </a:solidFill>
                <a:latin typeface="Open Sans" pitchFamily="34" charset="0"/>
                <a:ea typeface="Open Sans" pitchFamily="34" charset="-122"/>
                <a:cs typeface="Open Sans" pitchFamily="34" charset="-120"/>
              </a:rPr>
              <a:t> power point </a:t>
            </a:r>
            <a:r>
              <a:rPr lang="en-US" sz="1750" dirty="0" err="1">
                <a:solidFill>
                  <a:srgbClr val="403C4E"/>
                </a:solidFill>
                <a:latin typeface="Open Sans" pitchFamily="34" charset="0"/>
                <a:ea typeface="Open Sans" pitchFamily="34" charset="-122"/>
                <a:cs typeface="Open Sans" pitchFamily="34" charset="-120"/>
              </a:rPr>
              <a:t>concerne</a:t>
            </a:r>
            <a:r>
              <a:rPr lang="en-US" sz="1750" dirty="0">
                <a:solidFill>
                  <a:srgbClr val="403C4E"/>
                </a:solidFill>
                <a:latin typeface="Open Sans" pitchFamily="34" charset="0"/>
                <a:ea typeface="Open Sans" pitchFamily="34" charset="-122"/>
                <a:cs typeface="Open Sans" pitchFamily="34" charset="-120"/>
              </a:rPr>
              <a:t> </a:t>
            </a:r>
            <a:r>
              <a:rPr lang="en-US" sz="1750" dirty="0" err="1">
                <a:solidFill>
                  <a:srgbClr val="403C4E"/>
                </a:solidFill>
                <a:latin typeface="Open Sans" pitchFamily="34" charset="0"/>
                <a:ea typeface="Open Sans" pitchFamily="34" charset="-122"/>
                <a:cs typeface="Open Sans" pitchFamily="34" charset="-120"/>
              </a:rPr>
              <a:t>mes</a:t>
            </a:r>
            <a:r>
              <a:rPr lang="en-US" sz="1750" dirty="0">
                <a:solidFill>
                  <a:srgbClr val="403C4E"/>
                </a:solidFill>
                <a:latin typeface="Open Sans" pitchFamily="34" charset="0"/>
                <a:ea typeface="Open Sans" pitchFamily="34" charset="-122"/>
                <a:cs typeface="Open Sans" pitchFamily="34" charset="-120"/>
              </a:rPr>
              <a:t> deux travaux et </a:t>
            </a:r>
            <a:r>
              <a:rPr lang="en-US" sz="1750" dirty="0" err="1">
                <a:solidFill>
                  <a:srgbClr val="403C4E"/>
                </a:solidFill>
                <a:latin typeface="Open Sans" pitchFamily="34" charset="0"/>
                <a:ea typeface="Open Sans" pitchFamily="34" charset="-122"/>
                <a:cs typeface="Open Sans" pitchFamily="34" charset="-120"/>
              </a:rPr>
              <a:t>n’est</a:t>
            </a:r>
            <a:r>
              <a:rPr lang="en-US" sz="1750" dirty="0">
                <a:solidFill>
                  <a:srgbClr val="403C4E"/>
                </a:solidFill>
                <a:latin typeface="Open Sans" pitchFamily="34" charset="0"/>
                <a:ea typeface="Open Sans" pitchFamily="34" charset="-122"/>
                <a:cs typeface="Open Sans" pitchFamily="34" charset="-120"/>
              </a:rPr>
              <a:t> </a:t>
            </a:r>
            <a:r>
              <a:rPr lang="en-US" sz="1750" dirty="0" err="1">
                <a:solidFill>
                  <a:srgbClr val="403C4E"/>
                </a:solidFill>
                <a:latin typeface="Open Sans" pitchFamily="34" charset="0"/>
                <a:ea typeface="Open Sans" pitchFamily="34" charset="-122"/>
                <a:cs typeface="Open Sans" pitchFamily="34" charset="-120"/>
              </a:rPr>
              <a:t>en</a:t>
            </a:r>
            <a:r>
              <a:rPr lang="en-US" sz="1750" dirty="0">
                <a:solidFill>
                  <a:srgbClr val="403C4E"/>
                </a:solidFill>
                <a:latin typeface="Open Sans" pitchFamily="34" charset="0"/>
                <a:ea typeface="Open Sans" pitchFamily="34" charset="-122"/>
                <a:cs typeface="Open Sans" pitchFamily="34" charset="-120"/>
              </a:rPr>
              <a:t> </a:t>
            </a:r>
            <a:r>
              <a:rPr lang="en-US" sz="1750" dirty="0" err="1">
                <a:solidFill>
                  <a:srgbClr val="403C4E"/>
                </a:solidFill>
                <a:latin typeface="Open Sans" pitchFamily="34" charset="0"/>
                <a:ea typeface="Open Sans" pitchFamily="34" charset="-122"/>
                <a:cs typeface="Open Sans" pitchFamily="34" charset="-120"/>
              </a:rPr>
              <a:t>aucun</a:t>
            </a:r>
            <a:r>
              <a:rPr lang="en-US" sz="1750" dirty="0">
                <a:solidFill>
                  <a:srgbClr val="403C4E"/>
                </a:solidFill>
                <a:latin typeface="Open Sans" pitchFamily="34" charset="0"/>
                <a:ea typeface="Open Sans" pitchFamily="34" charset="-122"/>
                <a:cs typeface="Open Sans" pitchFamily="34" charset="-120"/>
              </a:rPr>
              <a:t> </a:t>
            </a:r>
            <a:r>
              <a:rPr lang="en-US" sz="1750" dirty="0" err="1">
                <a:solidFill>
                  <a:srgbClr val="403C4E"/>
                </a:solidFill>
                <a:latin typeface="Open Sans" pitchFamily="34" charset="0"/>
                <a:ea typeface="Open Sans" pitchFamily="34" charset="-122"/>
                <a:cs typeface="Open Sans" pitchFamily="34" charset="-120"/>
              </a:rPr>
              <a:t>cas</a:t>
            </a:r>
            <a:r>
              <a:rPr lang="en-US" sz="1750" dirty="0">
                <a:solidFill>
                  <a:srgbClr val="403C4E"/>
                </a:solidFill>
                <a:latin typeface="Open Sans" pitchFamily="34" charset="0"/>
                <a:ea typeface="Open Sans" pitchFamily="34" charset="-122"/>
                <a:cs typeface="Open Sans" pitchFamily="34" charset="-120"/>
              </a:rPr>
              <a:t> </a:t>
            </a:r>
            <a:r>
              <a:rPr lang="en-US" sz="1750" dirty="0" err="1">
                <a:solidFill>
                  <a:srgbClr val="403C4E"/>
                </a:solidFill>
                <a:latin typeface="Open Sans" pitchFamily="34" charset="0"/>
                <a:ea typeface="Open Sans" pitchFamily="34" charset="-122"/>
                <a:cs typeface="Open Sans" pitchFamily="34" charset="-120"/>
              </a:rPr>
              <a:t>une</a:t>
            </a:r>
            <a:r>
              <a:rPr lang="en-US" sz="1750" dirty="0">
                <a:solidFill>
                  <a:srgbClr val="403C4E"/>
                </a:solidFill>
                <a:latin typeface="Open Sans" pitchFamily="34" charset="0"/>
                <a:ea typeface="Open Sans" pitchFamily="34" charset="-122"/>
                <a:cs typeface="Open Sans" pitchFamily="34" charset="-120"/>
              </a:rPr>
              <a:t> </a:t>
            </a:r>
            <a:r>
              <a:rPr lang="en-US" sz="1750" dirty="0" err="1">
                <a:solidFill>
                  <a:srgbClr val="403C4E"/>
                </a:solidFill>
                <a:latin typeface="Open Sans" pitchFamily="34" charset="0"/>
                <a:ea typeface="Open Sans" pitchFamily="34" charset="-122"/>
                <a:cs typeface="Open Sans" pitchFamily="34" charset="-120"/>
              </a:rPr>
              <a:t>généralité</a:t>
            </a:r>
            <a:r>
              <a:rPr lang="en-US" sz="1750" dirty="0">
                <a:solidFill>
                  <a:srgbClr val="403C4E"/>
                </a:solidFill>
                <a:latin typeface="Open Sans" pitchFamily="34" charset="0"/>
                <a:ea typeface="Open Sans" pitchFamily="34" charset="-122"/>
                <a:cs typeface="Open Sans" pitchFamily="34" charset="-120"/>
              </a:rPr>
              <a:t>.</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87943" y="540544"/>
            <a:ext cx="9749909" cy="614363"/>
          </a:xfrm>
          <a:prstGeom prst="rect">
            <a:avLst/>
          </a:prstGeom>
          <a:noFill/>
          <a:ln/>
        </p:spPr>
        <p:txBody>
          <a:bodyPr wrap="none" lIns="0" tIns="0" rIns="0" bIns="0" rtlCol="0" anchor="t"/>
          <a:lstStyle/>
          <a:p>
            <a:pPr marL="0" indent="0" algn="l">
              <a:lnSpc>
                <a:spcPts val="4800"/>
              </a:lnSpc>
              <a:buNone/>
            </a:pPr>
            <a:r>
              <a:rPr lang="en-US" sz="3850" b="1" dirty="0">
                <a:solidFill>
                  <a:srgbClr val="403C4E"/>
                </a:solidFill>
                <a:latin typeface="Merriweather Bold" pitchFamily="34" charset="0"/>
                <a:ea typeface="Merriweather Bold" pitchFamily="34" charset="-122"/>
                <a:cs typeface="Merriweather Bold" pitchFamily="34" charset="-120"/>
              </a:rPr>
              <a:t>La maitrise progressive des normes APA</a:t>
            </a:r>
            <a:endParaRPr lang="en-US" sz="3850" dirty="0"/>
          </a:p>
        </p:txBody>
      </p:sp>
      <p:sp>
        <p:nvSpPr>
          <p:cNvPr id="3" name="Text 1"/>
          <p:cNvSpPr/>
          <p:nvPr/>
        </p:nvSpPr>
        <p:spPr>
          <a:xfrm>
            <a:off x="687943" y="1548051"/>
            <a:ext cx="13254514" cy="628888"/>
          </a:xfrm>
          <a:prstGeom prst="rect">
            <a:avLst/>
          </a:prstGeom>
          <a:noFill/>
          <a:ln/>
        </p:spPr>
        <p:txBody>
          <a:bodyPr wrap="square" lIns="0" tIns="0" rIns="0" bIns="0" rtlCol="0" anchor="t"/>
          <a:lstStyle/>
          <a:p>
            <a:pPr marL="0" indent="0" algn="just">
              <a:lnSpc>
                <a:spcPts val="2450"/>
              </a:lnSpc>
              <a:buNone/>
            </a:pPr>
            <a:r>
              <a:rPr lang="en-US" sz="1500" dirty="0">
                <a:solidFill>
                  <a:srgbClr val="403C4E"/>
                </a:solidFill>
                <a:latin typeface="Open Sans" pitchFamily="34" charset="0"/>
                <a:ea typeface="Open Sans" pitchFamily="34" charset="-122"/>
                <a:cs typeface="Open Sans" pitchFamily="34" charset="-120"/>
              </a:rPr>
              <a:t>Au </a:t>
            </a:r>
            <a:r>
              <a:rPr lang="en-US" sz="1500" dirty="0" err="1">
                <a:solidFill>
                  <a:srgbClr val="403C4E"/>
                </a:solidFill>
                <a:latin typeface="Open Sans" pitchFamily="34" charset="0"/>
                <a:ea typeface="Open Sans" pitchFamily="34" charset="-122"/>
                <a:cs typeface="Open Sans" pitchFamily="34" charset="-120"/>
              </a:rPr>
              <a:t>niveau</a:t>
            </a:r>
            <a:r>
              <a:rPr lang="en-US" sz="1500" dirty="0">
                <a:solidFill>
                  <a:srgbClr val="403C4E"/>
                </a:solidFill>
                <a:latin typeface="Open Sans" pitchFamily="34" charset="0"/>
                <a:ea typeface="Open Sans" pitchFamily="34" charset="-122"/>
                <a:cs typeface="Open Sans" pitchFamily="34" charset="-120"/>
              </a:rPr>
              <a:t> du TFE de </a:t>
            </a:r>
            <a:r>
              <a:rPr lang="en-US" sz="1500" dirty="0" err="1">
                <a:solidFill>
                  <a:srgbClr val="403C4E"/>
                </a:solidFill>
                <a:latin typeface="Open Sans" pitchFamily="34" charset="0"/>
                <a:ea typeface="Open Sans" pitchFamily="34" charset="-122"/>
                <a:cs typeface="Open Sans" pitchFamily="34" charset="-120"/>
              </a:rPr>
              <a:t>mon</a:t>
            </a:r>
            <a:r>
              <a:rPr lang="en-US" sz="1500" dirty="0">
                <a:solidFill>
                  <a:srgbClr val="403C4E"/>
                </a:solidFill>
                <a:latin typeface="Open Sans" pitchFamily="34" charset="0"/>
                <a:ea typeface="Open Sans" pitchFamily="34" charset="-122"/>
                <a:cs typeface="Open Sans" pitchFamily="34" charset="-120"/>
              </a:rPr>
              <a:t> bachelier, les normes APA semblent maîtrisées, mais cette maîtrise reste souvent superficielle. Les références s'avèrent parfois incomplètes ou mal structurées, révélant une compréhension approximative des exigences bibliographiques académiques.</a:t>
            </a:r>
            <a:endParaRPr lang="en-US" sz="1500" dirty="0"/>
          </a:p>
        </p:txBody>
      </p:sp>
      <p:sp>
        <p:nvSpPr>
          <p:cNvPr id="4" name="Text 2"/>
          <p:cNvSpPr/>
          <p:nvPr/>
        </p:nvSpPr>
        <p:spPr>
          <a:xfrm>
            <a:off x="687943" y="2398038"/>
            <a:ext cx="13254514" cy="628888"/>
          </a:xfrm>
          <a:prstGeom prst="rect">
            <a:avLst/>
          </a:prstGeom>
          <a:noFill/>
          <a:ln/>
        </p:spPr>
        <p:txBody>
          <a:bodyPr wrap="square" lIns="0" tIns="0" rIns="0" bIns="0" rtlCol="0" anchor="t"/>
          <a:lstStyle/>
          <a:p>
            <a:pPr marL="0" indent="0" algn="just">
              <a:lnSpc>
                <a:spcPts val="2450"/>
              </a:lnSpc>
              <a:buNone/>
            </a:pPr>
            <a:r>
              <a:rPr lang="en-US" sz="1500" dirty="0">
                <a:solidFill>
                  <a:srgbClr val="403C4E"/>
                </a:solidFill>
                <a:latin typeface="Open Sans" pitchFamily="34" charset="0"/>
                <a:ea typeface="Open Sans" pitchFamily="34" charset="-122"/>
                <a:cs typeface="Open Sans" pitchFamily="34" charset="-120"/>
              </a:rPr>
              <a:t>La distinction entre sources académiques et vulgarisation n'est pas encore </a:t>
            </a:r>
            <a:r>
              <a:rPr lang="en-US" sz="1500" dirty="0" err="1">
                <a:solidFill>
                  <a:srgbClr val="403C4E"/>
                </a:solidFill>
                <a:latin typeface="Open Sans" pitchFamily="34" charset="0"/>
                <a:ea typeface="Open Sans" pitchFamily="34" charset="-122"/>
                <a:cs typeface="Open Sans" pitchFamily="34" charset="-120"/>
              </a:rPr>
              <a:t>pleinement</a:t>
            </a:r>
            <a:r>
              <a:rPr lang="en-US" sz="1500" dirty="0">
                <a:solidFill>
                  <a:srgbClr val="403C4E"/>
                </a:solidFill>
                <a:latin typeface="Open Sans" pitchFamily="34" charset="0"/>
                <a:ea typeface="Open Sans" pitchFamily="34" charset="-122"/>
                <a:cs typeface="Open Sans" pitchFamily="34" charset="-120"/>
              </a:rPr>
              <a:t> </a:t>
            </a:r>
            <a:r>
              <a:rPr lang="en-US" sz="1500" dirty="0" err="1">
                <a:solidFill>
                  <a:srgbClr val="403C4E"/>
                </a:solidFill>
                <a:latin typeface="Open Sans" pitchFamily="34" charset="0"/>
                <a:ea typeface="Open Sans" pitchFamily="34" charset="-122"/>
                <a:cs typeface="Open Sans" pitchFamily="34" charset="-120"/>
              </a:rPr>
              <a:t>intégrée</a:t>
            </a:r>
            <a:r>
              <a:rPr lang="en-US" sz="1500" dirty="0">
                <a:solidFill>
                  <a:srgbClr val="403C4E"/>
                </a:solidFill>
                <a:latin typeface="Open Sans" pitchFamily="34" charset="0"/>
                <a:ea typeface="Open Sans" pitchFamily="34" charset="-122"/>
                <a:cs typeface="Open Sans" pitchFamily="34" charset="-120"/>
              </a:rPr>
              <a:t> dans </a:t>
            </a:r>
            <a:r>
              <a:rPr lang="en-US" sz="1500" dirty="0" err="1">
                <a:solidFill>
                  <a:srgbClr val="403C4E"/>
                </a:solidFill>
                <a:latin typeface="Open Sans" pitchFamily="34" charset="0"/>
                <a:ea typeface="Open Sans" pitchFamily="34" charset="-122"/>
                <a:cs typeface="Open Sans" pitchFamily="34" charset="-120"/>
              </a:rPr>
              <a:t>mon</a:t>
            </a:r>
            <a:r>
              <a:rPr lang="en-US" sz="1500" dirty="0">
                <a:solidFill>
                  <a:srgbClr val="403C4E"/>
                </a:solidFill>
                <a:latin typeface="Open Sans" pitchFamily="34" charset="0"/>
                <a:ea typeface="Open Sans" pitchFamily="34" charset="-122"/>
                <a:cs typeface="Open Sans" pitchFamily="34" charset="-120"/>
              </a:rPr>
              <a:t> TFE, ce qui peut affecter la </a:t>
            </a:r>
            <a:r>
              <a:rPr lang="en-US" sz="1500" dirty="0" err="1">
                <a:solidFill>
                  <a:srgbClr val="403C4E"/>
                </a:solidFill>
                <a:latin typeface="Open Sans" pitchFamily="34" charset="0"/>
                <a:ea typeface="Open Sans" pitchFamily="34" charset="-122"/>
                <a:cs typeface="Open Sans" pitchFamily="34" charset="-120"/>
              </a:rPr>
              <a:t>crédibilité</a:t>
            </a:r>
            <a:r>
              <a:rPr lang="en-US" sz="1500" dirty="0">
                <a:solidFill>
                  <a:srgbClr val="403C4E"/>
                </a:solidFill>
                <a:latin typeface="Open Sans" pitchFamily="34" charset="0"/>
                <a:ea typeface="Open Sans" pitchFamily="34" charset="-122"/>
                <a:cs typeface="Open Sans" pitchFamily="34" charset="-120"/>
              </a:rPr>
              <a:t> de </a:t>
            </a:r>
            <a:r>
              <a:rPr lang="en-US" sz="1500" dirty="0" err="1">
                <a:solidFill>
                  <a:srgbClr val="403C4E"/>
                </a:solidFill>
                <a:latin typeface="Open Sans" pitchFamily="34" charset="0"/>
                <a:ea typeface="Open Sans" pitchFamily="34" charset="-122"/>
                <a:cs typeface="Open Sans" pitchFamily="34" charset="-120"/>
              </a:rPr>
              <a:t>mon</a:t>
            </a:r>
            <a:r>
              <a:rPr lang="en-US" sz="1500" dirty="0">
                <a:solidFill>
                  <a:srgbClr val="403C4E"/>
                </a:solidFill>
                <a:latin typeface="Open Sans" pitchFamily="34" charset="0"/>
                <a:ea typeface="Open Sans" pitchFamily="34" charset="-122"/>
                <a:cs typeface="Open Sans" pitchFamily="34" charset="-120"/>
              </a:rPr>
              <a:t> travail sans que </a:t>
            </a:r>
            <a:r>
              <a:rPr lang="en-US" sz="1500" dirty="0" err="1">
                <a:solidFill>
                  <a:srgbClr val="403C4E"/>
                </a:solidFill>
                <a:latin typeface="Open Sans" pitchFamily="34" charset="0"/>
                <a:ea typeface="Open Sans" pitchFamily="34" charset="-122"/>
                <a:cs typeface="Open Sans" pitchFamily="34" charset="-120"/>
              </a:rPr>
              <a:t>j’en</a:t>
            </a:r>
            <a:r>
              <a:rPr lang="en-US" sz="1500" dirty="0">
                <a:solidFill>
                  <a:srgbClr val="403C4E"/>
                </a:solidFill>
                <a:latin typeface="Open Sans" pitchFamily="34" charset="0"/>
                <a:ea typeface="Open Sans" pitchFamily="34" charset="-122"/>
                <a:cs typeface="Open Sans" pitchFamily="34" charset="-120"/>
              </a:rPr>
              <a:t> </a:t>
            </a:r>
            <a:r>
              <a:rPr lang="en-US" sz="1500" dirty="0" err="1">
                <a:solidFill>
                  <a:srgbClr val="403C4E"/>
                </a:solidFill>
                <a:latin typeface="Open Sans" pitchFamily="34" charset="0"/>
                <a:ea typeface="Open Sans" pitchFamily="34" charset="-122"/>
                <a:cs typeface="Open Sans" pitchFamily="34" charset="-120"/>
              </a:rPr>
              <a:t>sois</a:t>
            </a:r>
            <a:r>
              <a:rPr lang="en-US" sz="1500" dirty="0">
                <a:solidFill>
                  <a:srgbClr val="403C4E"/>
                </a:solidFill>
                <a:latin typeface="Open Sans" pitchFamily="34" charset="0"/>
                <a:ea typeface="Open Sans" pitchFamily="34" charset="-122"/>
                <a:cs typeface="Open Sans" pitchFamily="34" charset="-120"/>
              </a:rPr>
              <a:t> conscient. </a:t>
            </a:r>
            <a:endParaRPr lang="en-US" sz="1500" dirty="0"/>
          </a:p>
        </p:txBody>
      </p:sp>
      <p:sp>
        <p:nvSpPr>
          <p:cNvPr id="5" name="Text 3"/>
          <p:cNvSpPr/>
          <p:nvPr/>
        </p:nvSpPr>
        <p:spPr>
          <a:xfrm>
            <a:off x="2243614" y="3807023"/>
            <a:ext cx="2457212" cy="307181"/>
          </a:xfrm>
          <a:prstGeom prst="rect">
            <a:avLst/>
          </a:prstGeom>
          <a:noFill/>
          <a:ln/>
        </p:spPr>
        <p:txBody>
          <a:bodyPr wrap="none" lIns="0" tIns="0" rIns="0" bIns="0" rtlCol="0" anchor="t"/>
          <a:lstStyle/>
          <a:p>
            <a:pPr marL="0" indent="0" algn="r">
              <a:lnSpc>
                <a:spcPts val="2400"/>
              </a:lnSpc>
              <a:buNone/>
            </a:pPr>
            <a:r>
              <a:rPr lang="en-US" sz="1900" b="1" dirty="0">
                <a:solidFill>
                  <a:srgbClr val="403C4E"/>
                </a:solidFill>
                <a:latin typeface="Merriweather Bold" pitchFamily="34" charset="0"/>
                <a:ea typeface="Merriweather Bold" pitchFamily="34" charset="-122"/>
                <a:cs typeface="Merriweather Bold" pitchFamily="34" charset="-120"/>
              </a:rPr>
              <a:t>Sources confuses</a:t>
            </a:r>
            <a:endParaRPr lang="en-US" sz="1900" dirty="0"/>
          </a:p>
        </p:txBody>
      </p:sp>
      <p:sp>
        <p:nvSpPr>
          <p:cNvPr id="6" name="Text 4"/>
          <p:cNvSpPr/>
          <p:nvPr/>
        </p:nvSpPr>
        <p:spPr>
          <a:xfrm>
            <a:off x="687943" y="4232077"/>
            <a:ext cx="4012883" cy="628888"/>
          </a:xfrm>
          <a:prstGeom prst="rect">
            <a:avLst/>
          </a:prstGeom>
          <a:noFill/>
          <a:ln/>
        </p:spPr>
        <p:txBody>
          <a:bodyPr wrap="square" lIns="0" tIns="0" rIns="0" bIns="0" rtlCol="0" anchor="t"/>
          <a:lstStyle/>
          <a:p>
            <a:pPr marL="0" indent="0" algn="r">
              <a:lnSpc>
                <a:spcPts val="2450"/>
              </a:lnSpc>
              <a:buNone/>
            </a:pPr>
            <a:r>
              <a:rPr lang="en-US" sz="1500" dirty="0">
                <a:solidFill>
                  <a:srgbClr val="403C4E"/>
                </a:solidFill>
                <a:latin typeface="Open Sans" pitchFamily="34" charset="0"/>
                <a:ea typeface="Open Sans" pitchFamily="34" charset="-122"/>
                <a:cs typeface="Open Sans" pitchFamily="34" charset="-120"/>
              </a:rPr>
              <a:t>Mélange de références académiques et de vulgarisation sans discernement</a:t>
            </a:r>
            <a:endParaRPr lang="en-US" sz="1500" dirty="0"/>
          </a:p>
        </p:txBody>
      </p:sp>
      <p:pic>
        <p:nvPicPr>
          <p:cNvPr id="7" name="Image 0" descr="preencoded.png"/>
          <p:cNvPicPr>
            <a:picLocks noChangeAspect="1"/>
          </p:cNvPicPr>
          <p:nvPr/>
        </p:nvPicPr>
        <p:blipFill>
          <a:blip r:embed="rId3"/>
          <a:stretch>
            <a:fillRect/>
          </a:stretch>
        </p:blipFill>
        <p:spPr>
          <a:xfrm>
            <a:off x="4995624" y="3248025"/>
            <a:ext cx="4639032" cy="4639032"/>
          </a:xfrm>
          <a:prstGeom prst="rect">
            <a:avLst/>
          </a:prstGeom>
        </p:spPr>
      </p:pic>
      <p:pic>
        <p:nvPicPr>
          <p:cNvPr id="8" name="Image 1" descr="preencoded.png"/>
          <p:cNvPicPr>
            <a:picLocks noChangeAspect="1"/>
          </p:cNvPicPr>
          <p:nvPr/>
        </p:nvPicPr>
        <p:blipFill>
          <a:blip r:embed="rId4"/>
          <a:stretch>
            <a:fillRect/>
          </a:stretch>
        </p:blipFill>
        <p:spPr>
          <a:xfrm>
            <a:off x="6234410" y="4055209"/>
            <a:ext cx="294084" cy="367665"/>
          </a:xfrm>
          <a:prstGeom prst="rect">
            <a:avLst/>
          </a:prstGeom>
        </p:spPr>
      </p:pic>
      <p:sp>
        <p:nvSpPr>
          <p:cNvPr id="9" name="Text 5"/>
          <p:cNvSpPr/>
          <p:nvPr/>
        </p:nvSpPr>
        <p:spPr>
          <a:xfrm>
            <a:off x="9929455" y="3807023"/>
            <a:ext cx="3052524" cy="307181"/>
          </a:xfrm>
          <a:prstGeom prst="rect">
            <a:avLst/>
          </a:prstGeom>
          <a:noFill/>
          <a:ln/>
        </p:spPr>
        <p:txBody>
          <a:bodyPr wrap="none" lIns="0" tIns="0" rIns="0" bIns="0" rtlCol="0" anchor="t"/>
          <a:lstStyle/>
          <a:p>
            <a:pPr marL="0" indent="0" algn="l">
              <a:lnSpc>
                <a:spcPts val="2400"/>
              </a:lnSpc>
              <a:buNone/>
            </a:pPr>
            <a:r>
              <a:rPr lang="en-US" sz="1900" b="1" dirty="0">
                <a:solidFill>
                  <a:srgbClr val="403C4E"/>
                </a:solidFill>
                <a:latin typeface="Merriweather Bold" pitchFamily="34" charset="0"/>
                <a:ea typeface="Merriweather Bold" pitchFamily="34" charset="-122"/>
                <a:cs typeface="Merriweather Bold" pitchFamily="34" charset="-120"/>
              </a:rPr>
              <a:t>Citations approximatives</a:t>
            </a:r>
            <a:endParaRPr lang="en-US" sz="1900" dirty="0"/>
          </a:p>
        </p:txBody>
      </p:sp>
      <p:sp>
        <p:nvSpPr>
          <p:cNvPr id="10" name="Text 6"/>
          <p:cNvSpPr/>
          <p:nvPr/>
        </p:nvSpPr>
        <p:spPr>
          <a:xfrm>
            <a:off x="9929455" y="4232077"/>
            <a:ext cx="4013002" cy="628888"/>
          </a:xfrm>
          <a:prstGeom prst="rect">
            <a:avLst/>
          </a:prstGeom>
          <a:noFill/>
          <a:ln/>
        </p:spPr>
        <p:txBody>
          <a:bodyPr wrap="square" lIns="0" tIns="0" rIns="0" bIns="0" rtlCol="0" anchor="t"/>
          <a:lstStyle/>
          <a:p>
            <a:pPr marL="0" indent="0" algn="l">
              <a:lnSpc>
                <a:spcPts val="2450"/>
              </a:lnSpc>
              <a:buNone/>
            </a:pPr>
            <a:r>
              <a:rPr lang="en-US" sz="1500" dirty="0">
                <a:solidFill>
                  <a:srgbClr val="403C4E"/>
                </a:solidFill>
                <a:latin typeface="Open Sans" pitchFamily="34" charset="0"/>
                <a:ea typeface="Open Sans" pitchFamily="34" charset="-122"/>
                <a:cs typeface="Open Sans" pitchFamily="34" charset="-120"/>
              </a:rPr>
              <a:t>Application imprécise des normes bibliographiques</a:t>
            </a:r>
            <a:endParaRPr lang="en-US" sz="1500" dirty="0"/>
          </a:p>
        </p:txBody>
      </p:sp>
      <p:pic>
        <p:nvPicPr>
          <p:cNvPr id="11" name="Image 2" descr="preencoded.png"/>
          <p:cNvPicPr>
            <a:picLocks noChangeAspect="1"/>
          </p:cNvPicPr>
          <p:nvPr/>
        </p:nvPicPr>
        <p:blipFill>
          <a:blip r:embed="rId5"/>
          <a:stretch>
            <a:fillRect/>
          </a:stretch>
        </p:blipFill>
        <p:spPr>
          <a:xfrm>
            <a:off x="4995624" y="3248025"/>
            <a:ext cx="4639032" cy="4639032"/>
          </a:xfrm>
          <a:prstGeom prst="rect">
            <a:avLst/>
          </a:prstGeom>
        </p:spPr>
      </p:pic>
      <p:pic>
        <p:nvPicPr>
          <p:cNvPr id="12" name="Image 3" descr="preencoded.png"/>
          <p:cNvPicPr>
            <a:picLocks noChangeAspect="1"/>
          </p:cNvPicPr>
          <p:nvPr/>
        </p:nvPicPr>
        <p:blipFill>
          <a:blip r:embed="rId6"/>
          <a:stretch>
            <a:fillRect/>
          </a:stretch>
        </p:blipFill>
        <p:spPr>
          <a:xfrm>
            <a:off x="8496360" y="4450020"/>
            <a:ext cx="294084" cy="367665"/>
          </a:xfrm>
          <a:prstGeom prst="rect">
            <a:avLst/>
          </a:prstGeom>
        </p:spPr>
      </p:pic>
      <p:sp>
        <p:nvSpPr>
          <p:cNvPr id="13" name="Text 7"/>
          <p:cNvSpPr/>
          <p:nvPr/>
        </p:nvSpPr>
        <p:spPr>
          <a:xfrm>
            <a:off x="9929455" y="6273998"/>
            <a:ext cx="2457212" cy="307181"/>
          </a:xfrm>
          <a:prstGeom prst="rect">
            <a:avLst/>
          </a:prstGeom>
          <a:noFill/>
          <a:ln/>
        </p:spPr>
        <p:txBody>
          <a:bodyPr wrap="none" lIns="0" tIns="0" rIns="0" bIns="0" rtlCol="0" anchor="t"/>
          <a:lstStyle/>
          <a:p>
            <a:pPr marL="0" indent="0" algn="l">
              <a:lnSpc>
                <a:spcPts val="2400"/>
              </a:lnSpc>
              <a:buNone/>
            </a:pPr>
            <a:r>
              <a:rPr lang="en-US" sz="1900" b="1" dirty="0">
                <a:solidFill>
                  <a:srgbClr val="403C4E"/>
                </a:solidFill>
                <a:latin typeface="Merriweather Bold" pitchFamily="34" charset="0"/>
                <a:ea typeface="Merriweather Bold" pitchFamily="34" charset="-122"/>
                <a:cs typeface="Merriweather Bold" pitchFamily="34" charset="-120"/>
              </a:rPr>
              <a:t>Progrès graduel</a:t>
            </a:r>
            <a:endParaRPr lang="en-US" sz="1900" dirty="0"/>
          </a:p>
        </p:txBody>
      </p:sp>
      <p:sp>
        <p:nvSpPr>
          <p:cNvPr id="14" name="Text 8"/>
          <p:cNvSpPr/>
          <p:nvPr/>
        </p:nvSpPr>
        <p:spPr>
          <a:xfrm>
            <a:off x="9929455" y="6699052"/>
            <a:ext cx="4013002" cy="628888"/>
          </a:xfrm>
          <a:prstGeom prst="rect">
            <a:avLst/>
          </a:prstGeom>
          <a:noFill/>
          <a:ln/>
        </p:spPr>
        <p:txBody>
          <a:bodyPr wrap="square" lIns="0" tIns="0" rIns="0" bIns="0" rtlCol="0" anchor="t"/>
          <a:lstStyle/>
          <a:p>
            <a:pPr marL="0" indent="0" algn="l">
              <a:lnSpc>
                <a:spcPts val="2450"/>
              </a:lnSpc>
              <a:buNone/>
            </a:pPr>
            <a:r>
              <a:rPr lang="en-US" sz="1500" dirty="0">
                <a:solidFill>
                  <a:srgbClr val="403C4E"/>
                </a:solidFill>
                <a:latin typeface="Open Sans" pitchFamily="34" charset="0"/>
                <a:ea typeface="Open Sans" pitchFamily="34" charset="-122"/>
                <a:cs typeface="Open Sans" pitchFamily="34" charset="-120"/>
              </a:rPr>
              <a:t>Développement progressif de la rigueur académique</a:t>
            </a:r>
            <a:endParaRPr lang="en-US" sz="1500" dirty="0"/>
          </a:p>
        </p:txBody>
      </p:sp>
      <p:pic>
        <p:nvPicPr>
          <p:cNvPr id="15" name="Image 4" descr="preencoded.png"/>
          <p:cNvPicPr>
            <a:picLocks noChangeAspect="1"/>
          </p:cNvPicPr>
          <p:nvPr/>
        </p:nvPicPr>
        <p:blipFill>
          <a:blip r:embed="rId7"/>
          <a:stretch>
            <a:fillRect/>
          </a:stretch>
        </p:blipFill>
        <p:spPr>
          <a:xfrm>
            <a:off x="4995624" y="3248025"/>
            <a:ext cx="4639032" cy="4639032"/>
          </a:xfrm>
          <a:prstGeom prst="rect">
            <a:avLst/>
          </a:prstGeom>
        </p:spPr>
      </p:pic>
      <p:pic>
        <p:nvPicPr>
          <p:cNvPr id="16" name="Image 5" descr="preencoded.png"/>
          <p:cNvPicPr>
            <a:picLocks noChangeAspect="1"/>
          </p:cNvPicPr>
          <p:nvPr/>
        </p:nvPicPr>
        <p:blipFill>
          <a:blip r:embed="rId8"/>
          <a:stretch>
            <a:fillRect/>
          </a:stretch>
        </p:blipFill>
        <p:spPr>
          <a:xfrm>
            <a:off x="8101548" y="6711970"/>
            <a:ext cx="294084" cy="367665"/>
          </a:xfrm>
          <a:prstGeom prst="rect">
            <a:avLst/>
          </a:prstGeom>
        </p:spPr>
      </p:pic>
      <p:sp>
        <p:nvSpPr>
          <p:cNvPr id="17" name="Text 9"/>
          <p:cNvSpPr/>
          <p:nvPr/>
        </p:nvSpPr>
        <p:spPr>
          <a:xfrm>
            <a:off x="2243614" y="6273998"/>
            <a:ext cx="2457212" cy="307181"/>
          </a:xfrm>
          <a:prstGeom prst="rect">
            <a:avLst/>
          </a:prstGeom>
          <a:noFill/>
          <a:ln/>
        </p:spPr>
        <p:txBody>
          <a:bodyPr wrap="none" lIns="0" tIns="0" rIns="0" bIns="0" rtlCol="0" anchor="t"/>
          <a:lstStyle/>
          <a:p>
            <a:pPr marL="0" indent="0" algn="r">
              <a:lnSpc>
                <a:spcPts val="2400"/>
              </a:lnSpc>
              <a:buNone/>
            </a:pPr>
            <a:r>
              <a:rPr lang="en-US" sz="1900" b="1" dirty="0">
                <a:solidFill>
                  <a:srgbClr val="403C4E"/>
                </a:solidFill>
                <a:latin typeface="Merriweather Bold" pitchFamily="34" charset="0"/>
                <a:ea typeface="Merriweather Bold" pitchFamily="34" charset="-122"/>
                <a:cs typeface="Merriweather Bold" pitchFamily="34" charset="-120"/>
              </a:rPr>
              <a:t>Maîtrise acquise</a:t>
            </a:r>
            <a:endParaRPr lang="en-US" sz="1900" dirty="0"/>
          </a:p>
        </p:txBody>
      </p:sp>
      <p:sp>
        <p:nvSpPr>
          <p:cNvPr id="18" name="Text 10"/>
          <p:cNvSpPr/>
          <p:nvPr/>
        </p:nvSpPr>
        <p:spPr>
          <a:xfrm>
            <a:off x="687943" y="6699052"/>
            <a:ext cx="4012883" cy="628888"/>
          </a:xfrm>
          <a:prstGeom prst="rect">
            <a:avLst/>
          </a:prstGeom>
          <a:noFill/>
          <a:ln/>
        </p:spPr>
        <p:txBody>
          <a:bodyPr wrap="square" lIns="0" tIns="0" rIns="0" bIns="0" rtlCol="0" anchor="t"/>
          <a:lstStyle/>
          <a:p>
            <a:pPr marL="0" indent="0" algn="r">
              <a:lnSpc>
                <a:spcPts val="2450"/>
              </a:lnSpc>
              <a:buNone/>
            </a:pPr>
            <a:r>
              <a:rPr lang="en-US" sz="1500" dirty="0">
                <a:solidFill>
                  <a:srgbClr val="403C4E"/>
                </a:solidFill>
                <a:latin typeface="Open Sans" pitchFamily="34" charset="0"/>
                <a:ea typeface="Open Sans" pitchFamily="34" charset="-122"/>
                <a:cs typeface="Open Sans" pitchFamily="34" charset="-120"/>
              </a:rPr>
              <a:t>Compréhension approfondie des normes au niveau master</a:t>
            </a:r>
            <a:endParaRPr lang="en-US" sz="1500" dirty="0"/>
          </a:p>
        </p:txBody>
      </p:sp>
      <p:pic>
        <p:nvPicPr>
          <p:cNvPr id="19" name="Image 6" descr="preencoded.png"/>
          <p:cNvPicPr>
            <a:picLocks noChangeAspect="1"/>
          </p:cNvPicPr>
          <p:nvPr/>
        </p:nvPicPr>
        <p:blipFill>
          <a:blip r:embed="rId9"/>
          <a:stretch>
            <a:fillRect/>
          </a:stretch>
        </p:blipFill>
        <p:spPr>
          <a:xfrm>
            <a:off x="4995624" y="3248025"/>
            <a:ext cx="4639032" cy="4639032"/>
          </a:xfrm>
          <a:prstGeom prst="rect">
            <a:avLst/>
          </a:prstGeom>
        </p:spPr>
      </p:pic>
      <p:pic>
        <p:nvPicPr>
          <p:cNvPr id="20" name="Image 7" descr="preencoded.png"/>
          <p:cNvPicPr>
            <a:picLocks noChangeAspect="1"/>
          </p:cNvPicPr>
          <p:nvPr/>
        </p:nvPicPr>
        <p:blipFill>
          <a:blip r:embed="rId10"/>
          <a:stretch>
            <a:fillRect/>
          </a:stretch>
        </p:blipFill>
        <p:spPr>
          <a:xfrm>
            <a:off x="5839599" y="6317159"/>
            <a:ext cx="294084" cy="367665"/>
          </a:xfrm>
          <a:prstGeom prst="rect">
            <a:avLst/>
          </a:prstGeom>
        </p:spPr>
      </p:pic>
      <p:sp>
        <p:nvSpPr>
          <p:cNvPr id="21" name="Rectangle 20">
            <a:extLst>
              <a:ext uri="{FF2B5EF4-FFF2-40B4-BE49-F238E27FC236}">
                <a16:creationId xmlns:a16="http://schemas.microsoft.com/office/drawing/2014/main" id="{CF2DD019-FA60-8A57-1FF3-6DC603FEE40C}"/>
              </a:ext>
            </a:extLst>
          </p:cNvPr>
          <p:cNvSpPr/>
          <p:nvPr/>
        </p:nvSpPr>
        <p:spPr>
          <a:xfrm>
            <a:off x="12882623" y="7755038"/>
            <a:ext cx="1632030" cy="37039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41628" y="651986"/>
            <a:ext cx="10462141" cy="572929"/>
          </a:xfrm>
          <a:prstGeom prst="rect">
            <a:avLst/>
          </a:prstGeom>
          <a:noFill/>
          <a:ln/>
        </p:spPr>
        <p:txBody>
          <a:bodyPr wrap="none" lIns="0" tIns="0" rIns="0" bIns="0" rtlCol="0" anchor="t"/>
          <a:lstStyle/>
          <a:p>
            <a:pPr marL="0" indent="0" algn="l">
              <a:lnSpc>
                <a:spcPts val="4500"/>
              </a:lnSpc>
              <a:buNone/>
            </a:pPr>
            <a:r>
              <a:rPr lang="en-US" sz="3600" b="1" dirty="0">
                <a:solidFill>
                  <a:srgbClr val="403C4E"/>
                </a:solidFill>
                <a:latin typeface="Merriweather Bold" pitchFamily="34" charset="0"/>
                <a:ea typeface="Merriweather Bold" pitchFamily="34" charset="-122"/>
                <a:cs typeface="Merriweather Bold" pitchFamily="34" charset="-120"/>
              </a:rPr>
              <a:t>De l'énumération d'idées à la problématisation</a:t>
            </a:r>
            <a:endParaRPr lang="en-US" sz="3600" dirty="0"/>
          </a:p>
        </p:txBody>
      </p:sp>
      <p:sp>
        <p:nvSpPr>
          <p:cNvPr id="3" name="Text 1"/>
          <p:cNvSpPr/>
          <p:nvPr/>
        </p:nvSpPr>
        <p:spPr>
          <a:xfrm>
            <a:off x="641628" y="1591508"/>
            <a:ext cx="13347144" cy="586740"/>
          </a:xfrm>
          <a:prstGeom prst="rect">
            <a:avLst/>
          </a:prstGeom>
          <a:noFill/>
          <a:ln/>
        </p:spPr>
        <p:txBody>
          <a:bodyPr wrap="square" lIns="0" tIns="0" rIns="0" bIns="0" rtlCol="0" anchor="t"/>
          <a:lstStyle/>
          <a:p>
            <a:pPr marL="0" indent="0" algn="just">
              <a:lnSpc>
                <a:spcPts val="2300"/>
              </a:lnSpc>
              <a:buNone/>
            </a:pPr>
            <a:r>
              <a:rPr lang="en-US" sz="1400" dirty="0">
                <a:solidFill>
                  <a:srgbClr val="403C4E"/>
                </a:solidFill>
                <a:latin typeface="Open Sans" pitchFamily="34" charset="0"/>
                <a:ea typeface="Open Sans" pitchFamily="34" charset="-122"/>
                <a:cs typeface="Open Sans" pitchFamily="34" charset="-120"/>
              </a:rPr>
              <a:t>La </a:t>
            </a:r>
            <a:r>
              <a:rPr lang="en-US" sz="1400" dirty="0" err="1">
                <a:solidFill>
                  <a:srgbClr val="403C4E"/>
                </a:solidFill>
                <a:latin typeface="Open Sans" pitchFamily="34" charset="0"/>
                <a:ea typeface="Open Sans" pitchFamily="34" charset="-122"/>
                <a:cs typeface="Open Sans" pitchFamily="34" charset="-120"/>
              </a:rPr>
              <a:t>partie</a:t>
            </a:r>
            <a:r>
              <a:rPr lang="en-US" sz="1400" dirty="0">
                <a:solidFill>
                  <a:srgbClr val="403C4E"/>
                </a:solidFill>
                <a:latin typeface="Open Sans" pitchFamily="34" charset="0"/>
                <a:ea typeface="Open Sans" pitchFamily="34" charset="-122"/>
                <a:cs typeface="Open Sans" pitchFamily="34" charset="-120"/>
              </a:rPr>
              <a:t> </a:t>
            </a:r>
            <a:r>
              <a:rPr lang="en-US" sz="1400" dirty="0" err="1">
                <a:solidFill>
                  <a:srgbClr val="403C4E"/>
                </a:solidFill>
                <a:latin typeface="Open Sans" pitchFamily="34" charset="0"/>
                <a:ea typeface="Open Sans" pitchFamily="34" charset="-122"/>
                <a:cs typeface="Open Sans" pitchFamily="34" charset="-120"/>
              </a:rPr>
              <a:t>théorique</a:t>
            </a:r>
            <a:r>
              <a:rPr lang="en-US" sz="1400" dirty="0">
                <a:solidFill>
                  <a:srgbClr val="403C4E"/>
                </a:solidFill>
                <a:latin typeface="Open Sans" pitchFamily="34" charset="0"/>
                <a:ea typeface="Open Sans" pitchFamily="34" charset="-122"/>
                <a:cs typeface="Open Sans" pitchFamily="34" charset="-120"/>
              </a:rPr>
              <a:t> du TFE de </a:t>
            </a:r>
            <a:r>
              <a:rPr lang="en-US" sz="1400" dirty="0" err="1">
                <a:solidFill>
                  <a:srgbClr val="403C4E"/>
                </a:solidFill>
                <a:latin typeface="Open Sans" pitchFamily="34" charset="0"/>
                <a:ea typeface="Open Sans" pitchFamily="34" charset="-122"/>
                <a:cs typeface="Open Sans" pitchFamily="34" charset="-120"/>
              </a:rPr>
              <a:t>bachelier</a:t>
            </a:r>
            <a:r>
              <a:rPr lang="en-US" sz="1400" dirty="0">
                <a:solidFill>
                  <a:srgbClr val="403C4E"/>
                </a:solidFill>
                <a:latin typeface="Open Sans" pitchFamily="34" charset="0"/>
                <a:ea typeface="Open Sans" pitchFamily="34" charset="-122"/>
                <a:cs typeface="Open Sans" pitchFamily="34" charset="-120"/>
              </a:rPr>
              <a:t> se caractérise souvent par une juxtaposition d'idées intéressantes mais sans véritable fil conducteur. </a:t>
            </a:r>
            <a:r>
              <a:rPr lang="en-US" sz="1400" dirty="0" err="1">
                <a:solidFill>
                  <a:srgbClr val="403C4E"/>
                </a:solidFill>
                <a:latin typeface="Open Sans" pitchFamily="34" charset="0"/>
                <a:ea typeface="Open Sans" pitchFamily="34" charset="-122"/>
                <a:cs typeface="Open Sans" pitchFamily="34" charset="-120"/>
              </a:rPr>
              <a:t>J’explore</a:t>
            </a:r>
            <a:r>
              <a:rPr lang="en-US" sz="1400" dirty="0">
                <a:solidFill>
                  <a:srgbClr val="403C4E"/>
                </a:solidFill>
                <a:latin typeface="Open Sans" pitchFamily="34" charset="0"/>
                <a:ea typeface="Open Sans" pitchFamily="34" charset="-122"/>
                <a:cs typeface="Open Sans" pitchFamily="34" charset="-120"/>
              </a:rPr>
              <a:t> des thématiques qui me </a:t>
            </a:r>
            <a:r>
              <a:rPr lang="en-US" sz="1400" dirty="0" err="1">
                <a:solidFill>
                  <a:srgbClr val="403C4E"/>
                </a:solidFill>
                <a:latin typeface="Open Sans" pitchFamily="34" charset="0"/>
                <a:ea typeface="Open Sans" pitchFamily="34" charset="-122"/>
                <a:cs typeface="Open Sans" pitchFamily="34" charset="-120"/>
              </a:rPr>
              <a:t>passionnent</a:t>
            </a:r>
            <a:r>
              <a:rPr lang="en-US" sz="1400" dirty="0">
                <a:solidFill>
                  <a:srgbClr val="403C4E"/>
                </a:solidFill>
                <a:latin typeface="Open Sans" pitchFamily="34" charset="0"/>
                <a:ea typeface="Open Sans" pitchFamily="34" charset="-122"/>
                <a:cs typeface="Open Sans" pitchFamily="34" charset="-120"/>
              </a:rPr>
              <a:t> et </a:t>
            </a:r>
            <a:r>
              <a:rPr lang="en-US" sz="1400" dirty="0" err="1">
                <a:solidFill>
                  <a:srgbClr val="403C4E"/>
                </a:solidFill>
                <a:latin typeface="Open Sans" pitchFamily="34" charset="0"/>
                <a:ea typeface="Open Sans" pitchFamily="34" charset="-122"/>
                <a:cs typeface="Open Sans" pitchFamily="34" charset="-120"/>
              </a:rPr>
              <a:t>sont</a:t>
            </a:r>
            <a:r>
              <a:rPr lang="en-US" sz="1400" dirty="0">
                <a:solidFill>
                  <a:srgbClr val="403C4E"/>
                </a:solidFill>
                <a:latin typeface="Open Sans" pitchFamily="34" charset="0"/>
                <a:ea typeface="Open Sans" pitchFamily="34" charset="-122"/>
                <a:cs typeface="Open Sans" pitchFamily="34" charset="-120"/>
              </a:rPr>
              <a:t> </a:t>
            </a:r>
            <a:r>
              <a:rPr lang="en-US" sz="1400" dirty="0" err="1">
                <a:solidFill>
                  <a:srgbClr val="403C4E"/>
                </a:solidFill>
                <a:latin typeface="Open Sans" pitchFamily="34" charset="0"/>
                <a:ea typeface="Open Sans" pitchFamily="34" charset="-122"/>
                <a:cs typeface="Open Sans" pitchFamily="34" charset="-120"/>
              </a:rPr>
              <a:t>utiles</a:t>
            </a:r>
            <a:r>
              <a:rPr lang="en-US" sz="1400" dirty="0">
                <a:solidFill>
                  <a:srgbClr val="403C4E"/>
                </a:solidFill>
                <a:latin typeface="Open Sans" pitchFamily="34" charset="0"/>
                <a:ea typeface="Open Sans" pitchFamily="34" charset="-122"/>
                <a:cs typeface="Open Sans" pitchFamily="34" charset="-120"/>
              </a:rPr>
              <a:t> pour la </a:t>
            </a:r>
            <a:r>
              <a:rPr lang="en-US" sz="1400" dirty="0" err="1">
                <a:solidFill>
                  <a:srgbClr val="403C4E"/>
                </a:solidFill>
                <a:latin typeface="Open Sans" pitchFamily="34" charset="0"/>
                <a:ea typeface="Open Sans" pitchFamily="34" charset="-122"/>
                <a:cs typeface="Open Sans" pitchFamily="34" charset="-120"/>
              </a:rPr>
              <a:t>compréhension</a:t>
            </a:r>
            <a:r>
              <a:rPr lang="en-US" sz="1400" dirty="0">
                <a:solidFill>
                  <a:srgbClr val="403C4E"/>
                </a:solidFill>
                <a:latin typeface="Open Sans" pitchFamily="34" charset="0"/>
                <a:ea typeface="Open Sans" pitchFamily="34" charset="-122"/>
                <a:cs typeface="Open Sans" pitchFamily="34" charset="-120"/>
              </a:rPr>
              <a:t>, </a:t>
            </a:r>
            <a:r>
              <a:rPr lang="en-US" sz="1400" dirty="0" err="1">
                <a:solidFill>
                  <a:srgbClr val="403C4E"/>
                </a:solidFill>
                <a:latin typeface="Open Sans" pitchFamily="34" charset="0"/>
                <a:ea typeface="Open Sans" pitchFamily="34" charset="-122"/>
                <a:cs typeface="Open Sans" pitchFamily="34" charset="-120"/>
              </a:rPr>
              <a:t>mais</a:t>
            </a:r>
            <a:r>
              <a:rPr lang="en-US" sz="1400" dirty="0">
                <a:solidFill>
                  <a:srgbClr val="403C4E"/>
                </a:solidFill>
                <a:latin typeface="Open Sans" pitchFamily="34" charset="0"/>
                <a:ea typeface="Open Sans" pitchFamily="34" charset="-122"/>
                <a:cs typeface="Open Sans" pitchFamily="34" charset="-120"/>
              </a:rPr>
              <a:t> je ne formule pas encore de problématique de recherche précise au sens académique du terme.</a:t>
            </a:r>
            <a:endParaRPr lang="en-US" sz="1400" dirty="0"/>
          </a:p>
        </p:txBody>
      </p:sp>
      <p:sp>
        <p:nvSpPr>
          <p:cNvPr id="4" name="Text 2"/>
          <p:cNvSpPr/>
          <p:nvPr/>
        </p:nvSpPr>
        <p:spPr>
          <a:xfrm>
            <a:off x="641628" y="2442340"/>
            <a:ext cx="13347144" cy="586740"/>
          </a:xfrm>
          <a:prstGeom prst="rect">
            <a:avLst/>
          </a:prstGeom>
          <a:noFill/>
          <a:ln/>
        </p:spPr>
        <p:txBody>
          <a:bodyPr wrap="square" lIns="0" tIns="0" rIns="0" bIns="0" rtlCol="0" anchor="t"/>
          <a:lstStyle/>
          <a:p>
            <a:pPr marL="0" indent="0" algn="just">
              <a:lnSpc>
                <a:spcPts val="2300"/>
              </a:lnSpc>
              <a:buNone/>
            </a:pPr>
            <a:r>
              <a:rPr lang="en-US" sz="1400" dirty="0">
                <a:solidFill>
                  <a:srgbClr val="403C4E"/>
                </a:solidFill>
                <a:latin typeface="Open Sans" pitchFamily="34" charset="0"/>
                <a:ea typeface="Open Sans" pitchFamily="34" charset="-122"/>
                <a:cs typeface="Open Sans" pitchFamily="34" charset="-120"/>
              </a:rPr>
              <a:t>Cette approche descriptive, bien qu'acceptable au niveau bachelier, contraste fortement avec la démarche analytique exigée en master. Le mémoire nécessite une problématique clairement définie, construite à partir de la littérature scientifique et ancrée dans un cadre épistémologique cohérent.</a:t>
            </a:r>
            <a:endParaRPr lang="en-US" sz="1400" dirty="0"/>
          </a:p>
        </p:txBody>
      </p:sp>
      <p:pic>
        <p:nvPicPr>
          <p:cNvPr id="5" name="Image 0" descr="preencoded.png"/>
          <p:cNvPicPr>
            <a:picLocks noChangeAspect="1"/>
          </p:cNvPicPr>
          <p:nvPr/>
        </p:nvPicPr>
        <p:blipFill>
          <a:blip r:embed="rId3"/>
          <a:stretch>
            <a:fillRect/>
          </a:stretch>
        </p:blipFill>
        <p:spPr>
          <a:xfrm>
            <a:off x="641628" y="3177421"/>
            <a:ext cx="916662" cy="1100018"/>
          </a:xfrm>
          <a:prstGeom prst="rect">
            <a:avLst/>
          </a:prstGeom>
        </p:spPr>
      </p:pic>
      <p:sp>
        <p:nvSpPr>
          <p:cNvPr id="6" name="Text 3"/>
          <p:cNvSpPr/>
          <p:nvPr/>
        </p:nvSpPr>
        <p:spPr>
          <a:xfrm>
            <a:off x="1833205" y="3360658"/>
            <a:ext cx="2847618" cy="286464"/>
          </a:xfrm>
          <a:prstGeom prst="rect">
            <a:avLst/>
          </a:prstGeom>
          <a:noFill/>
          <a:ln/>
        </p:spPr>
        <p:txBody>
          <a:bodyPr wrap="none" lIns="0" tIns="0" rIns="0" bIns="0" rtlCol="0" anchor="t"/>
          <a:lstStyle/>
          <a:p>
            <a:pPr marL="0" indent="0" algn="l">
              <a:lnSpc>
                <a:spcPts val="2250"/>
              </a:lnSpc>
              <a:buNone/>
            </a:pPr>
            <a:r>
              <a:rPr lang="en-US" sz="1800" b="1" dirty="0">
                <a:solidFill>
                  <a:srgbClr val="403C4E"/>
                </a:solidFill>
                <a:latin typeface="Merriweather Bold" pitchFamily="34" charset="0"/>
                <a:ea typeface="Merriweather Bold" pitchFamily="34" charset="-122"/>
                <a:cs typeface="Merriweather Bold" pitchFamily="34" charset="-120"/>
              </a:rPr>
              <a:t>Énumération thématique</a:t>
            </a:r>
            <a:endParaRPr lang="en-US" sz="1800" dirty="0"/>
          </a:p>
        </p:txBody>
      </p:sp>
      <p:sp>
        <p:nvSpPr>
          <p:cNvPr id="7" name="Text 4"/>
          <p:cNvSpPr/>
          <p:nvPr/>
        </p:nvSpPr>
        <p:spPr>
          <a:xfrm>
            <a:off x="1833205" y="3757017"/>
            <a:ext cx="12155567" cy="293370"/>
          </a:xfrm>
          <a:prstGeom prst="rect">
            <a:avLst/>
          </a:prstGeom>
          <a:noFill/>
          <a:ln/>
        </p:spPr>
        <p:txBody>
          <a:bodyPr wrap="none" lIns="0" tIns="0" rIns="0" bIns="0" rtlCol="0" anchor="t"/>
          <a:lstStyle/>
          <a:p>
            <a:pPr marL="0" indent="0" algn="l">
              <a:lnSpc>
                <a:spcPts val="2300"/>
              </a:lnSpc>
              <a:buNone/>
            </a:pPr>
            <a:r>
              <a:rPr lang="en-US" sz="1400" dirty="0">
                <a:solidFill>
                  <a:srgbClr val="403C4E"/>
                </a:solidFill>
                <a:latin typeface="Open Sans" pitchFamily="34" charset="0"/>
                <a:ea typeface="Open Sans" pitchFamily="34" charset="-122"/>
                <a:cs typeface="Open Sans" pitchFamily="34" charset="-120"/>
              </a:rPr>
              <a:t>Succession d'idées sans structuration autour d'un questionnement central</a:t>
            </a:r>
            <a:endParaRPr lang="en-US" sz="1400" dirty="0"/>
          </a:p>
        </p:txBody>
      </p:sp>
      <p:pic>
        <p:nvPicPr>
          <p:cNvPr id="8" name="Image 1" descr="preencoded.png"/>
          <p:cNvPicPr>
            <a:picLocks noChangeAspect="1"/>
          </p:cNvPicPr>
          <p:nvPr/>
        </p:nvPicPr>
        <p:blipFill>
          <a:blip r:embed="rId4"/>
          <a:stretch>
            <a:fillRect/>
          </a:stretch>
        </p:blipFill>
        <p:spPr>
          <a:xfrm>
            <a:off x="641628" y="4277439"/>
            <a:ext cx="916662" cy="1100018"/>
          </a:xfrm>
          <a:prstGeom prst="rect">
            <a:avLst/>
          </a:prstGeom>
        </p:spPr>
      </p:pic>
      <p:sp>
        <p:nvSpPr>
          <p:cNvPr id="9" name="Text 5"/>
          <p:cNvSpPr/>
          <p:nvPr/>
        </p:nvSpPr>
        <p:spPr>
          <a:xfrm>
            <a:off x="1833205" y="4460677"/>
            <a:ext cx="3528179" cy="286464"/>
          </a:xfrm>
          <a:prstGeom prst="rect">
            <a:avLst/>
          </a:prstGeom>
          <a:noFill/>
          <a:ln/>
        </p:spPr>
        <p:txBody>
          <a:bodyPr wrap="none" lIns="0" tIns="0" rIns="0" bIns="0" rtlCol="0" anchor="t"/>
          <a:lstStyle/>
          <a:p>
            <a:pPr marL="0" indent="0" algn="l">
              <a:lnSpc>
                <a:spcPts val="2250"/>
              </a:lnSpc>
              <a:buNone/>
            </a:pPr>
            <a:r>
              <a:rPr lang="en-US" sz="1800" b="1" dirty="0">
                <a:solidFill>
                  <a:srgbClr val="403C4E"/>
                </a:solidFill>
                <a:latin typeface="Merriweather Bold" pitchFamily="34" charset="0"/>
                <a:ea typeface="Merriweather Bold" pitchFamily="34" charset="-122"/>
                <a:cs typeface="Merriweather Bold" pitchFamily="34" charset="-120"/>
              </a:rPr>
              <a:t>Émergence du questionnement</a:t>
            </a:r>
            <a:endParaRPr lang="en-US" sz="1800" dirty="0"/>
          </a:p>
        </p:txBody>
      </p:sp>
      <p:sp>
        <p:nvSpPr>
          <p:cNvPr id="10" name="Text 6"/>
          <p:cNvSpPr/>
          <p:nvPr/>
        </p:nvSpPr>
        <p:spPr>
          <a:xfrm>
            <a:off x="1833205" y="4857036"/>
            <a:ext cx="12155567" cy="293370"/>
          </a:xfrm>
          <a:prstGeom prst="rect">
            <a:avLst/>
          </a:prstGeom>
          <a:noFill/>
          <a:ln/>
        </p:spPr>
        <p:txBody>
          <a:bodyPr wrap="none" lIns="0" tIns="0" rIns="0" bIns="0" rtlCol="0" anchor="t"/>
          <a:lstStyle/>
          <a:p>
            <a:pPr marL="0" indent="0" algn="l">
              <a:lnSpc>
                <a:spcPts val="2300"/>
              </a:lnSpc>
              <a:buNone/>
            </a:pPr>
            <a:r>
              <a:rPr lang="en-US" sz="1400" dirty="0">
                <a:solidFill>
                  <a:srgbClr val="403C4E"/>
                </a:solidFill>
                <a:latin typeface="Open Sans" pitchFamily="34" charset="0"/>
                <a:ea typeface="Open Sans" pitchFamily="34" charset="-122"/>
                <a:cs typeface="Open Sans" pitchFamily="34" charset="-120"/>
              </a:rPr>
              <a:t>Identification progressive des lacunes et contradictions dans la littérature</a:t>
            </a:r>
            <a:endParaRPr lang="en-US" sz="1400" dirty="0"/>
          </a:p>
        </p:txBody>
      </p:sp>
      <p:pic>
        <p:nvPicPr>
          <p:cNvPr id="11" name="Image 2" descr="preencoded.png"/>
          <p:cNvPicPr>
            <a:picLocks noChangeAspect="1"/>
          </p:cNvPicPr>
          <p:nvPr/>
        </p:nvPicPr>
        <p:blipFill>
          <a:blip r:embed="rId5"/>
          <a:stretch>
            <a:fillRect/>
          </a:stretch>
        </p:blipFill>
        <p:spPr>
          <a:xfrm>
            <a:off x="641628" y="5377458"/>
            <a:ext cx="916662" cy="1100018"/>
          </a:xfrm>
          <a:prstGeom prst="rect">
            <a:avLst/>
          </a:prstGeom>
        </p:spPr>
      </p:pic>
      <p:sp>
        <p:nvSpPr>
          <p:cNvPr id="12" name="Text 7"/>
          <p:cNvSpPr/>
          <p:nvPr/>
        </p:nvSpPr>
        <p:spPr>
          <a:xfrm>
            <a:off x="1833205" y="5560695"/>
            <a:ext cx="3699153" cy="286464"/>
          </a:xfrm>
          <a:prstGeom prst="rect">
            <a:avLst/>
          </a:prstGeom>
          <a:noFill/>
          <a:ln/>
        </p:spPr>
        <p:txBody>
          <a:bodyPr wrap="none" lIns="0" tIns="0" rIns="0" bIns="0" rtlCol="0" anchor="t"/>
          <a:lstStyle/>
          <a:p>
            <a:pPr marL="0" indent="0" algn="l">
              <a:lnSpc>
                <a:spcPts val="2250"/>
              </a:lnSpc>
              <a:buNone/>
            </a:pPr>
            <a:r>
              <a:rPr lang="en-US" sz="1800" b="1" dirty="0">
                <a:solidFill>
                  <a:srgbClr val="403C4E"/>
                </a:solidFill>
                <a:latin typeface="Merriweather Bold" pitchFamily="34" charset="0"/>
                <a:ea typeface="Merriweather Bold" pitchFamily="34" charset="-122"/>
                <a:cs typeface="Merriweather Bold" pitchFamily="34" charset="-120"/>
              </a:rPr>
              <a:t>Formulation de la problématique</a:t>
            </a:r>
            <a:endParaRPr lang="en-US" sz="1800" dirty="0"/>
          </a:p>
        </p:txBody>
      </p:sp>
      <p:sp>
        <p:nvSpPr>
          <p:cNvPr id="13" name="Text 8"/>
          <p:cNvSpPr/>
          <p:nvPr/>
        </p:nvSpPr>
        <p:spPr>
          <a:xfrm>
            <a:off x="1833205" y="5957054"/>
            <a:ext cx="12155567" cy="293370"/>
          </a:xfrm>
          <a:prstGeom prst="rect">
            <a:avLst/>
          </a:prstGeom>
          <a:noFill/>
          <a:ln/>
        </p:spPr>
        <p:txBody>
          <a:bodyPr wrap="none" lIns="0" tIns="0" rIns="0" bIns="0" rtlCol="0" anchor="t"/>
          <a:lstStyle/>
          <a:p>
            <a:pPr marL="0" indent="0" algn="l">
              <a:lnSpc>
                <a:spcPts val="2300"/>
              </a:lnSpc>
              <a:buNone/>
            </a:pPr>
            <a:r>
              <a:rPr lang="en-US" sz="1400" dirty="0">
                <a:solidFill>
                  <a:srgbClr val="403C4E"/>
                </a:solidFill>
                <a:latin typeface="Open Sans" pitchFamily="34" charset="0"/>
                <a:ea typeface="Open Sans" pitchFamily="34" charset="-122"/>
                <a:cs typeface="Open Sans" pitchFamily="34" charset="-120"/>
              </a:rPr>
              <a:t>Construction d'une question de recherche précise et pertinente</a:t>
            </a:r>
            <a:endParaRPr lang="en-US" sz="1400" dirty="0"/>
          </a:p>
        </p:txBody>
      </p:sp>
      <p:pic>
        <p:nvPicPr>
          <p:cNvPr id="14" name="Image 3" descr="preencoded.png"/>
          <p:cNvPicPr>
            <a:picLocks noChangeAspect="1"/>
          </p:cNvPicPr>
          <p:nvPr/>
        </p:nvPicPr>
        <p:blipFill>
          <a:blip r:embed="rId6"/>
          <a:stretch>
            <a:fillRect/>
          </a:stretch>
        </p:blipFill>
        <p:spPr>
          <a:xfrm>
            <a:off x="641628" y="6477476"/>
            <a:ext cx="916662" cy="1100018"/>
          </a:xfrm>
          <a:prstGeom prst="rect">
            <a:avLst/>
          </a:prstGeom>
        </p:spPr>
      </p:pic>
      <p:sp>
        <p:nvSpPr>
          <p:cNvPr id="15" name="Text 9"/>
          <p:cNvSpPr/>
          <p:nvPr/>
        </p:nvSpPr>
        <p:spPr>
          <a:xfrm>
            <a:off x="1833205" y="6660713"/>
            <a:ext cx="2547223" cy="286464"/>
          </a:xfrm>
          <a:prstGeom prst="rect">
            <a:avLst/>
          </a:prstGeom>
          <a:noFill/>
          <a:ln/>
        </p:spPr>
        <p:txBody>
          <a:bodyPr wrap="none" lIns="0" tIns="0" rIns="0" bIns="0" rtlCol="0" anchor="t"/>
          <a:lstStyle/>
          <a:p>
            <a:pPr marL="0" indent="0" algn="l">
              <a:lnSpc>
                <a:spcPts val="2250"/>
              </a:lnSpc>
              <a:buNone/>
            </a:pPr>
            <a:r>
              <a:rPr lang="en-US" sz="1800" b="1" dirty="0">
                <a:solidFill>
                  <a:srgbClr val="403C4E"/>
                </a:solidFill>
                <a:latin typeface="Merriweather Bold" pitchFamily="34" charset="0"/>
                <a:ea typeface="Merriweather Bold" pitchFamily="34" charset="-122"/>
                <a:cs typeface="Merriweather Bold" pitchFamily="34" charset="-120"/>
              </a:rPr>
              <a:t>Démarche scientifique</a:t>
            </a:r>
            <a:endParaRPr lang="en-US" sz="1800" dirty="0"/>
          </a:p>
        </p:txBody>
      </p:sp>
      <p:sp>
        <p:nvSpPr>
          <p:cNvPr id="16" name="Text 10"/>
          <p:cNvSpPr/>
          <p:nvPr/>
        </p:nvSpPr>
        <p:spPr>
          <a:xfrm>
            <a:off x="1833205" y="7057073"/>
            <a:ext cx="12155567" cy="293370"/>
          </a:xfrm>
          <a:prstGeom prst="rect">
            <a:avLst/>
          </a:prstGeom>
          <a:noFill/>
          <a:ln/>
        </p:spPr>
        <p:txBody>
          <a:bodyPr wrap="none" lIns="0" tIns="0" rIns="0" bIns="0" rtlCol="0" anchor="t"/>
          <a:lstStyle/>
          <a:p>
            <a:pPr marL="0" indent="0" algn="l">
              <a:lnSpc>
                <a:spcPts val="2300"/>
              </a:lnSpc>
              <a:buNone/>
            </a:pPr>
            <a:r>
              <a:rPr lang="en-US" sz="1400" dirty="0">
                <a:solidFill>
                  <a:srgbClr val="403C4E"/>
                </a:solidFill>
                <a:latin typeface="Open Sans" pitchFamily="34" charset="0"/>
                <a:ea typeface="Open Sans" pitchFamily="34" charset="-122"/>
                <a:cs typeface="Open Sans" pitchFamily="34" charset="-120"/>
              </a:rPr>
              <a:t>Élaboration d'hypothèses et d'une méthodologie adaptée</a:t>
            </a:r>
            <a:endParaRPr lang="en-US" sz="1400" dirty="0"/>
          </a:p>
        </p:txBody>
      </p:sp>
      <p:sp>
        <p:nvSpPr>
          <p:cNvPr id="17" name="Rectangle 16">
            <a:extLst>
              <a:ext uri="{FF2B5EF4-FFF2-40B4-BE49-F238E27FC236}">
                <a16:creationId xmlns:a16="http://schemas.microsoft.com/office/drawing/2014/main" id="{C74F5F00-E2AD-6F6E-72D5-5A59437D34B7}"/>
              </a:ext>
            </a:extLst>
          </p:cNvPr>
          <p:cNvSpPr/>
          <p:nvPr/>
        </p:nvSpPr>
        <p:spPr>
          <a:xfrm>
            <a:off x="12882623" y="7755038"/>
            <a:ext cx="1632030" cy="37039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680204"/>
            <a:ext cx="11166872"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L'ancrage dans la littérature scientifique</a:t>
            </a:r>
            <a:endParaRPr lang="en-US" sz="4450" dirty="0"/>
          </a:p>
        </p:txBody>
      </p:sp>
      <p:sp>
        <p:nvSpPr>
          <p:cNvPr id="3" name="Text 1"/>
          <p:cNvSpPr/>
          <p:nvPr/>
        </p:nvSpPr>
        <p:spPr>
          <a:xfrm>
            <a:off x="793790" y="1842611"/>
            <a:ext cx="13042821" cy="1088708"/>
          </a:xfrm>
          <a:prstGeom prst="rect">
            <a:avLst/>
          </a:prstGeom>
          <a:noFill/>
          <a:ln/>
        </p:spPr>
        <p:txBody>
          <a:bodyPr wrap="square" lIns="0" tIns="0" rIns="0" bIns="0" rtlCol="0" anchor="t"/>
          <a:lstStyle/>
          <a:p>
            <a:pPr marL="0" indent="0" algn="just">
              <a:lnSpc>
                <a:spcPts val="2850"/>
              </a:lnSpc>
              <a:buNone/>
            </a:pPr>
            <a:r>
              <a:rPr lang="en-US" sz="1750" dirty="0">
                <a:solidFill>
                  <a:srgbClr val="403C4E"/>
                </a:solidFill>
                <a:latin typeface="Open Sans" pitchFamily="34" charset="0"/>
                <a:ea typeface="Open Sans" pitchFamily="34" charset="-122"/>
                <a:cs typeface="Open Sans" pitchFamily="34" charset="-120"/>
              </a:rPr>
              <a:t>L'évolution la plus marquante entre le TFE et le mémoire concerne l'utilisation des sources scientifiques. Au niveau bachelier, je ne </a:t>
            </a:r>
            <a:r>
              <a:rPr lang="en-US" sz="1750" dirty="0" err="1">
                <a:solidFill>
                  <a:srgbClr val="403C4E"/>
                </a:solidFill>
                <a:latin typeface="Open Sans" pitchFamily="34" charset="0"/>
                <a:ea typeface="Open Sans" pitchFamily="34" charset="-122"/>
                <a:cs typeface="Open Sans" pitchFamily="34" charset="-120"/>
              </a:rPr>
              <a:t>distinguais</a:t>
            </a:r>
            <a:r>
              <a:rPr lang="en-US" sz="1750" dirty="0">
                <a:solidFill>
                  <a:srgbClr val="403C4E"/>
                </a:solidFill>
                <a:latin typeface="Open Sans" pitchFamily="34" charset="0"/>
                <a:ea typeface="Open Sans" pitchFamily="34" charset="-122"/>
                <a:cs typeface="Open Sans" pitchFamily="34" charset="-120"/>
              </a:rPr>
              <a:t> pas encore clairement les différents types de références et </a:t>
            </a:r>
            <a:r>
              <a:rPr lang="en-US" sz="1750" dirty="0" err="1">
                <a:solidFill>
                  <a:srgbClr val="403C4E"/>
                </a:solidFill>
                <a:latin typeface="Open Sans" pitchFamily="34" charset="0"/>
                <a:ea typeface="Open Sans" pitchFamily="34" charset="-122"/>
                <a:cs typeface="Open Sans" pitchFamily="34" charset="-120"/>
              </a:rPr>
              <a:t>j’accordais</a:t>
            </a:r>
            <a:r>
              <a:rPr lang="en-US" sz="1750" dirty="0">
                <a:solidFill>
                  <a:srgbClr val="403C4E"/>
                </a:solidFill>
                <a:latin typeface="Open Sans" pitchFamily="34" charset="0"/>
                <a:ea typeface="Open Sans" pitchFamily="34" charset="-122"/>
                <a:cs typeface="Open Sans" pitchFamily="34" charset="-120"/>
              </a:rPr>
              <a:t> une importance similaire aux sources de vulgarisation et aux publications académiques.</a:t>
            </a:r>
            <a:endParaRPr lang="en-US" sz="1750" dirty="0"/>
          </a:p>
        </p:txBody>
      </p:sp>
      <p:sp>
        <p:nvSpPr>
          <p:cNvPr id="4" name="Text 2"/>
          <p:cNvSpPr/>
          <p:nvPr/>
        </p:nvSpPr>
        <p:spPr>
          <a:xfrm>
            <a:off x="793790" y="3186470"/>
            <a:ext cx="13042821" cy="1088708"/>
          </a:xfrm>
          <a:prstGeom prst="rect">
            <a:avLst/>
          </a:prstGeom>
          <a:noFill/>
          <a:ln/>
        </p:spPr>
        <p:txBody>
          <a:bodyPr wrap="square" lIns="0" tIns="0" rIns="0" bIns="0" rtlCol="0" anchor="t"/>
          <a:lstStyle/>
          <a:p>
            <a:pPr marL="0" indent="0" algn="just">
              <a:lnSpc>
                <a:spcPts val="2850"/>
              </a:lnSpc>
              <a:buNone/>
            </a:pPr>
            <a:r>
              <a:rPr lang="en-US" sz="1750" dirty="0">
                <a:solidFill>
                  <a:srgbClr val="403C4E"/>
                </a:solidFill>
                <a:latin typeface="Open Sans" pitchFamily="34" charset="0"/>
                <a:ea typeface="Open Sans" pitchFamily="34" charset="-122"/>
                <a:cs typeface="Open Sans" pitchFamily="34" charset="-120"/>
              </a:rPr>
              <a:t>Le mémoire de master, quant à lui, témoigne d'une maturité intellectuelle accrue. La capacité à sélectionner des sources pertinentes, à les contextualiser et à construire un cadre théorique solide devient primordiale. Cette évolution reflète l'acquisition progressive des compétences essentielles à la recherche universitaire.</a:t>
            </a:r>
            <a:endParaRPr lang="en-US" sz="1750" dirty="0"/>
          </a:p>
        </p:txBody>
      </p:sp>
      <p:sp>
        <p:nvSpPr>
          <p:cNvPr id="5" name="Text 3"/>
          <p:cNvSpPr/>
          <p:nvPr/>
        </p:nvSpPr>
        <p:spPr>
          <a:xfrm>
            <a:off x="793790" y="4757142"/>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Sources pour le TFE</a:t>
            </a:r>
            <a:endParaRPr lang="en-US" sz="2200" dirty="0"/>
          </a:p>
        </p:txBody>
      </p:sp>
      <p:sp>
        <p:nvSpPr>
          <p:cNvPr id="6" name="Text 4"/>
          <p:cNvSpPr/>
          <p:nvPr/>
        </p:nvSpPr>
        <p:spPr>
          <a:xfrm>
            <a:off x="793790" y="5338286"/>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Sites web d'information générale</a:t>
            </a:r>
            <a:endParaRPr lang="en-US" sz="1750" dirty="0"/>
          </a:p>
        </p:txBody>
      </p:sp>
      <p:sp>
        <p:nvSpPr>
          <p:cNvPr id="7" name="Text 5"/>
          <p:cNvSpPr/>
          <p:nvPr/>
        </p:nvSpPr>
        <p:spPr>
          <a:xfrm>
            <a:off x="793790" y="5780484"/>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Documents de vulgarisation</a:t>
            </a:r>
            <a:endParaRPr lang="en-US" sz="1750" dirty="0"/>
          </a:p>
        </p:txBody>
      </p:sp>
      <p:sp>
        <p:nvSpPr>
          <p:cNvPr id="8" name="Text 6"/>
          <p:cNvSpPr/>
          <p:nvPr/>
        </p:nvSpPr>
        <p:spPr>
          <a:xfrm>
            <a:off x="793790" y="6222683"/>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Quelques ouvrages académiques</a:t>
            </a:r>
            <a:endParaRPr lang="en-US" sz="1750" dirty="0"/>
          </a:p>
        </p:txBody>
      </p:sp>
      <p:sp>
        <p:nvSpPr>
          <p:cNvPr id="9" name="Text 7"/>
          <p:cNvSpPr/>
          <p:nvPr/>
        </p:nvSpPr>
        <p:spPr>
          <a:xfrm>
            <a:off x="793790" y="6664881"/>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Références peu diversifiées</a:t>
            </a:r>
            <a:endParaRPr lang="en-US" sz="1750" dirty="0"/>
          </a:p>
        </p:txBody>
      </p:sp>
      <p:sp>
        <p:nvSpPr>
          <p:cNvPr id="10" name="Text 8"/>
          <p:cNvSpPr/>
          <p:nvPr/>
        </p:nvSpPr>
        <p:spPr>
          <a:xfrm>
            <a:off x="793790" y="7107079"/>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Absence de hiérarchisation des sources</a:t>
            </a:r>
            <a:endParaRPr lang="en-US" sz="1750" dirty="0"/>
          </a:p>
        </p:txBody>
      </p:sp>
      <p:sp>
        <p:nvSpPr>
          <p:cNvPr id="11" name="Text 9"/>
          <p:cNvSpPr/>
          <p:nvPr/>
        </p:nvSpPr>
        <p:spPr>
          <a:xfrm>
            <a:off x="7599521" y="4757142"/>
            <a:ext cx="347531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Sources pour le mémoire</a:t>
            </a:r>
            <a:endParaRPr lang="en-US" sz="2200" dirty="0"/>
          </a:p>
        </p:txBody>
      </p:sp>
      <p:sp>
        <p:nvSpPr>
          <p:cNvPr id="12" name="Text 10"/>
          <p:cNvSpPr/>
          <p:nvPr/>
        </p:nvSpPr>
        <p:spPr>
          <a:xfrm>
            <a:off x="7599521" y="5338286"/>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Articles de recherche évalués par les pairs</a:t>
            </a:r>
            <a:endParaRPr lang="en-US" sz="1750" dirty="0"/>
          </a:p>
        </p:txBody>
      </p:sp>
      <p:sp>
        <p:nvSpPr>
          <p:cNvPr id="13" name="Text 11"/>
          <p:cNvSpPr/>
          <p:nvPr/>
        </p:nvSpPr>
        <p:spPr>
          <a:xfrm>
            <a:off x="7599521" y="5780484"/>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Ouvrages académiques spécialisés</a:t>
            </a:r>
            <a:endParaRPr lang="en-US" sz="1750" dirty="0"/>
          </a:p>
        </p:txBody>
      </p:sp>
      <p:sp>
        <p:nvSpPr>
          <p:cNvPr id="14" name="Text 12"/>
          <p:cNvSpPr/>
          <p:nvPr/>
        </p:nvSpPr>
        <p:spPr>
          <a:xfrm>
            <a:off x="7599521" y="6222683"/>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Travaux de référence dans le domaine</a:t>
            </a:r>
            <a:endParaRPr lang="en-US" sz="1750" dirty="0"/>
          </a:p>
        </p:txBody>
      </p:sp>
      <p:sp>
        <p:nvSpPr>
          <p:cNvPr id="15" name="Text 13"/>
          <p:cNvSpPr/>
          <p:nvPr/>
        </p:nvSpPr>
        <p:spPr>
          <a:xfrm>
            <a:off x="7599521" y="6664881"/>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Corpus bibliographique cohérent</a:t>
            </a:r>
            <a:endParaRPr lang="en-US" sz="1750" dirty="0"/>
          </a:p>
        </p:txBody>
      </p:sp>
      <p:sp>
        <p:nvSpPr>
          <p:cNvPr id="16" name="Text 14"/>
          <p:cNvSpPr/>
          <p:nvPr/>
        </p:nvSpPr>
        <p:spPr>
          <a:xfrm>
            <a:off x="7599521" y="7107079"/>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Analyse critique des sources</a:t>
            </a:r>
            <a:endParaRPr lang="en-US" sz="1750" dirty="0"/>
          </a:p>
        </p:txBody>
      </p:sp>
      <p:sp>
        <p:nvSpPr>
          <p:cNvPr id="17" name="Rectangle 16">
            <a:extLst>
              <a:ext uri="{FF2B5EF4-FFF2-40B4-BE49-F238E27FC236}">
                <a16:creationId xmlns:a16="http://schemas.microsoft.com/office/drawing/2014/main" id="{38B50EB6-BC95-953F-C939-7A091480F574}"/>
              </a:ext>
            </a:extLst>
          </p:cNvPr>
          <p:cNvSpPr/>
          <p:nvPr/>
        </p:nvSpPr>
        <p:spPr>
          <a:xfrm>
            <a:off x="12882623" y="7755038"/>
            <a:ext cx="1632030" cy="37039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95325" y="550069"/>
            <a:ext cx="9878378" cy="620911"/>
          </a:xfrm>
          <a:prstGeom prst="rect">
            <a:avLst/>
          </a:prstGeom>
          <a:noFill/>
          <a:ln/>
        </p:spPr>
        <p:txBody>
          <a:bodyPr wrap="none" lIns="0" tIns="0" rIns="0" bIns="0" rtlCol="0" anchor="t"/>
          <a:lstStyle/>
          <a:p>
            <a:pPr marL="0" indent="0" algn="l">
              <a:lnSpc>
                <a:spcPts val="4850"/>
              </a:lnSpc>
              <a:buNone/>
            </a:pPr>
            <a:r>
              <a:rPr lang="en-US" sz="3900" b="1" dirty="0">
                <a:solidFill>
                  <a:srgbClr val="403C4E"/>
                </a:solidFill>
                <a:latin typeface="Merriweather Bold" pitchFamily="34" charset="0"/>
                <a:ea typeface="Merriweather Bold" pitchFamily="34" charset="-122"/>
                <a:cs typeface="Merriweather Bold" pitchFamily="34" charset="-120"/>
              </a:rPr>
              <a:t>L'adaptation aux exigences académiques</a:t>
            </a:r>
            <a:endParaRPr lang="en-US" sz="3900" dirty="0"/>
          </a:p>
        </p:txBody>
      </p:sp>
      <p:sp>
        <p:nvSpPr>
          <p:cNvPr id="3" name="Text 1"/>
          <p:cNvSpPr/>
          <p:nvPr/>
        </p:nvSpPr>
        <p:spPr>
          <a:xfrm>
            <a:off x="695325" y="1568291"/>
            <a:ext cx="13239750" cy="635794"/>
          </a:xfrm>
          <a:prstGeom prst="rect">
            <a:avLst/>
          </a:prstGeom>
          <a:noFill/>
          <a:ln/>
        </p:spPr>
        <p:txBody>
          <a:bodyPr wrap="square" lIns="0" tIns="0" rIns="0" bIns="0" rtlCol="0" anchor="t"/>
          <a:lstStyle/>
          <a:p>
            <a:pPr marL="0" indent="0" algn="just">
              <a:lnSpc>
                <a:spcPts val="2500"/>
              </a:lnSpc>
              <a:buNone/>
            </a:pPr>
            <a:r>
              <a:rPr lang="en-US" sz="1550" dirty="0">
                <a:solidFill>
                  <a:srgbClr val="403C4E"/>
                </a:solidFill>
                <a:latin typeface="Open Sans" pitchFamily="34" charset="0"/>
                <a:ea typeface="Open Sans" pitchFamily="34" charset="-122"/>
                <a:cs typeface="Open Sans" pitchFamily="34" charset="-120"/>
              </a:rPr>
              <a:t>Il est intéressant de constater que malgré les </a:t>
            </a:r>
            <a:r>
              <a:rPr lang="en-US" sz="1550" dirty="0" err="1">
                <a:solidFill>
                  <a:srgbClr val="403C4E"/>
                </a:solidFill>
                <a:latin typeface="Open Sans" pitchFamily="34" charset="0"/>
                <a:ea typeface="Open Sans" pitchFamily="34" charset="-122"/>
                <a:cs typeface="Open Sans" pitchFamily="34" charset="-120"/>
              </a:rPr>
              <a:t>différences</a:t>
            </a:r>
            <a:r>
              <a:rPr lang="en-US" sz="1550" dirty="0">
                <a:solidFill>
                  <a:srgbClr val="403C4E"/>
                </a:solidFill>
                <a:latin typeface="Open Sans" pitchFamily="34" charset="0"/>
                <a:ea typeface="Open Sans" pitchFamily="34" charset="-122"/>
                <a:cs typeface="Open Sans" pitchFamily="34" charset="-120"/>
              </a:rPr>
              <a:t> entre ces deux travaux académiques, les notes obtenues peuvent être similairement élevées. Je </a:t>
            </a:r>
            <a:r>
              <a:rPr lang="en-US" sz="1550" dirty="0" err="1">
                <a:solidFill>
                  <a:srgbClr val="403C4E"/>
                </a:solidFill>
                <a:latin typeface="Open Sans" pitchFamily="34" charset="0"/>
                <a:ea typeface="Open Sans" pitchFamily="34" charset="-122"/>
                <a:cs typeface="Open Sans" pitchFamily="34" charset="-120"/>
              </a:rPr>
              <a:t>pense</a:t>
            </a:r>
            <a:r>
              <a:rPr lang="en-US" sz="1550" dirty="0">
                <a:solidFill>
                  <a:srgbClr val="403C4E"/>
                </a:solidFill>
                <a:latin typeface="Open Sans" pitchFamily="34" charset="0"/>
                <a:ea typeface="Open Sans" pitchFamily="34" charset="-122"/>
                <a:cs typeface="Open Sans" pitchFamily="34" charset="-120"/>
              </a:rPr>
              <a:t> que </a:t>
            </a:r>
            <a:r>
              <a:rPr lang="en-US" sz="1550" dirty="0" err="1">
                <a:solidFill>
                  <a:srgbClr val="403C4E"/>
                </a:solidFill>
                <a:latin typeface="Open Sans" pitchFamily="34" charset="0"/>
                <a:ea typeface="Open Sans" pitchFamily="34" charset="-122"/>
                <a:cs typeface="Open Sans" pitchFamily="34" charset="-120"/>
              </a:rPr>
              <a:t>cette</a:t>
            </a:r>
            <a:r>
              <a:rPr lang="en-US" sz="1550" dirty="0">
                <a:solidFill>
                  <a:srgbClr val="403C4E"/>
                </a:solidFill>
                <a:latin typeface="Open Sans" pitchFamily="34" charset="0"/>
                <a:ea typeface="Open Sans" pitchFamily="34" charset="-122"/>
                <a:cs typeface="Open Sans" pitchFamily="34" charset="-120"/>
              </a:rPr>
              <a:t> apparente contradiction s'explique par l'adaptation des exigences au niveau d'études.</a:t>
            </a:r>
            <a:endParaRPr lang="en-US" sz="1550" dirty="0"/>
          </a:p>
        </p:txBody>
      </p:sp>
      <p:sp>
        <p:nvSpPr>
          <p:cNvPr id="4" name="Text 2"/>
          <p:cNvSpPr/>
          <p:nvPr/>
        </p:nvSpPr>
        <p:spPr>
          <a:xfrm>
            <a:off x="695325" y="2427565"/>
            <a:ext cx="13239750" cy="635794"/>
          </a:xfrm>
          <a:prstGeom prst="rect">
            <a:avLst/>
          </a:prstGeom>
          <a:noFill/>
          <a:ln/>
        </p:spPr>
        <p:txBody>
          <a:bodyPr wrap="square" lIns="0" tIns="0" rIns="0" bIns="0" rtlCol="0" anchor="t"/>
          <a:lstStyle/>
          <a:p>
            <a:pPr marL="0" indent="0" algn="just">
              <a:lnSpc>
                <a:spcPts val="2500"/>
              </a:lnSpc>
              <a:buNone/>
            </a:pPr>
            <a:r>
              <a:rPr lang="en-US" sz="1550" dirty="0">
                <a:solidFill>
                  <a:srgbClr val="403C4E"/>
                </a:solidFill>
                <a:latin typeface="Open Sans" pitchFamily="34" charset="0"/>
                <a:ea typeface="Open Sans" pitchFamily="34" charset="-122"/>
                <a:cs typeface="Open Sans" pitchFamily="34" charset="-120"/>
              </a:rPr>
              <a:t>Les critères d'évaluation évoluent progressivement pour accompagner la maturation </a:t>
            </a:r>
            <a:r>
              <a:rPr lang="en-US" sz="1550" dirty="0" err="1">
                <a:solidFill>
                  <a:srgbClr val="403C4E"/>
                </a:solidFill>
                <a:latin typeface="Open Sans" pitchFamily="34" charset="0"/>
                <a:ea typeface="Open Sans" pitchFamily="34" charset="-122"/>
                <a:cs typeface="Open Sans" pitchFamily="34" charset="-120"/>
              </a:rPr>
              <a:t>intellectuelle</a:t>
            </a:r>
            <a:r>
              <a:rPr lang="en-US" sz="1550" dirty="0">
                <a:solidFill>
                  <a:srgbClr val="403C4E"/>
                </a:solidFill>
                <a:latin typeface="Open Sans" pitchFamily="34" charset="0"/>
                <a:ea typeface="Open Sans" pitchFamily="34" charset="-122"/>
                <a:cs typeface="Open Sans" pitchFamily="34" charset="-120"/>
              </a:rPr>
              <a:t>. Ce qui est considéré comme excellent au niveau bachelier ne répond pas nécessairement aux standards du master, et inversement.</a:t>
            </a:r>
            <a:endParaRPr lang="en-US" sz="1550" dirty="0"/>
          </a:p>
        </p:txBody>
      </p:sp>
      <p:pic>
        <p:nvPicPr>
          <p:cNvPr id="5" name="Image 0" descr="preencoded.png"/>
          <p:cNvPicPr>
            <a:picLocks noChangeAspect="1"/>
          </p:cNvPicPr>
          <p:nvPr/>
        </p:nvPicPr>
        <p:blipFill>
          <a:blip r:embed="rId3"/>
          <a:stretch>
            <a:fillRect/>
          </a:stretch>
        </p:blipFill>
        <p:spPr>
          <a:xfrm>
            <a:off x="2912983" y="3286839"/>
            <a:ext cx="2184559" cy="1144667"/>
          </a:xfrm>
          <a:prstGeom prst="rect">
            <a:avLst/>
          </a:prstGeom>
        </p:spPr>
      </p:pic>
      <p:pic>
        <p:nvPicPr>
          <p:cNvPr id="6" name="Image 1" descr="preencoded.png"/>
          <p:cNvPicPr>
            <a:picLocks noChangeAspect="1"/>
          </p:cNvPicPr>
          <p:nvPr/>
        </p:nvPicPr>
        <p:blipFill>
          <a:blip r:embed="rId4"/>
          <a:stretch>
            <a:fillRect/>
          </a:stretch>
        </p:blipFill>
        <p:spPr>
          <a:xfrm>
            <a:off x="3865602" y="3826312"/>
            <a:ext cx="279321" cy="349210"/>
          </a:xfrm>
          <a:prstGeom prst="rect">
            <a:avLst/>
          </a:prstGeom>
        </p:spPr>
      </p:pic>
      <p:sp>
        <p:nvSpPr>
          <p:cNvPr id="7" name="Text 3"/>
          <p:cNvSpPr/>
          <p:nvPr/>
        </p:nvSpPr>
        <p:spPr>
          <a:xfrm>
            <a:off x="5296138" y="3485436"/>
            <a:ext cx="2820591" cy="310396"/>
          </a:xfrm>
          <a:prstGeom prst="rect">
            <a:avLst/>
          </a:prstGeom>
          <a:noFill/>
          <a:ln/>
        </p:spPr>
        <p:txBody>
          <a:bodyPr wrap="none" lIns="0" tIns="0" rIns="0" bIns="0" rtlCol="0" anchor="t"/>
          <a:lstStyle/>
          <a:p>
            <a:pPr marL="0" indent="0" algn="l">
              <a:lnSpc>
                <a:spcPts val="2400"/>
              </a:lnSpc>
              <a:buNone/>
            </a:pPr>
            <a:r>
              <a:rPr lang="en-US" sz="1950" b="1" dirty="0">
                <a:solidFill>
                  <a:srgbClr val="403C4E"/>
                </a:solidFill>
                <a:latin typeface="Merriweather Bold" pitchFamily="34" charset="0"/>
                <a:ea typeface="Merriweather Bold" pitchFamily="34" charset="-122"/>
                <a:cs typeface="Merriweather Bold" pitchFamily="34" charset="-120"/>
              </a:rPr>
              <a:t>Excellence académique</a:t>
            </a:r>
            <a:endParaRPr lang="en-US" sz="1950" dirty="0"/>
          </a:p>
        </p:txBody>
      </p:sp>
      <p:sp>
        <p:nvSpPr>
          <p:cNvPr id="8" name="Text 4"/>
          <p:cNvSpPr/>
          <p:nvPr/>
        </p:nvSpPr>
        <p:spPr>
          <a:xfrm>
            <a:off x="5296138" y="3915013"/>
            <a:ext cx="4588193" cy="317897"/>
          </a:xfrm>
          <a:prstGeom prst="rect">
            <a:avLst/>
          </a:prstGeom>
          <a:noFill/>
          <a:ln/>
        </p:spPr>
        <p:txBody>
          <a:bodyPr wrap="none" lIns="0" tIns="0" rIns="0" bIns="0" rtlCol="0" anchor="t"/>
          <a:lstStyle/>
          <a:p>
            <a:pPr marL="0" indent="0" algn="l">
              <a:lnSpc>
                <a:spcPts val="2500"/>
              </a:lnSpc>
              <a:buNone/>
            </a:pPr>
            <a:r>
              <a:rPr lang="en-US" sz="1550" dirty="0">
                <a:solidFill>
                  <a:srgbClr val="403C4E"/>
                </a:solidFill>
                <a:latin typeface="Open Sans" pitchFamily="34" charset="0"/>
                <a:ea typeface="Open Sans" pitchFamily="34" charset="-122"/>
                <a:cs typeface="Open Sans" pitchFamily="34" charset="-120"/>
              </a:rPr>
              <a:t>Maîtrise des compétences avancées de recherche</a:t>
            </a:r>
            <a:endParaRPr lang="en-US" sz="1550" dirty="0"/>
          </a:p>
        </p:txBody>
      </p:sp>
      <p:sp>
        <p:nvSpPr>
          <p:cNvPr id="9" name="Shape 5"/>
          <p:cNvSpPr/>
          <p:nvPr/>
        </p:nvSpPr>
        <p:spPr>
          <a:xfrm>
            <a:off x="5147191" y="4446746"/>
            <a:ext cx="8738235" cy="11430"/>
          </a:xfrm>
          <a:prstGeom prst="roundRect">
            <a:avLst>
              <a:gd name="adj" fmla="val 730062"/>
            </a:avLst>
          </a:prstGeom>
          <a:solidFill>
            <a:srgbClr val="E5BEB2"/>
          </a:solidFill>
          <a:ln/>
        </p:spPr>
        <p:txBody>
          <a:bodyPr/>
          <a:lstStyle/>
          <a:p>
            <a:endParaRPr lang="fr-FR"/>
          </a:p>
        </p:txBody>
      </p:sp>
      <p:pic>
        <p:nvPicPr>
          <p:cNvPr id="10" name="Image 2" descr="preencoded.png"/>
          <p:cNvPicPr>
            <a:picLocks noChangeAspect="1"/>
          </p:cNvPicPr>
          <p:nvPr/>
        </p:nvPicPr>
        <p:blipFill>
          <a:blip r:embed="rId5"/>
          <a:stretch>
            <a:fillRect/>
          </a:stretch>
        </p:blipFill>
        <p:spPr>
          <a:xfrm>
            <a:off x="1820704" y="4481155"/>
            <a:ext cx="4369118" cy="1144667"/>
          </a:xfrm>
          <a:prstGeom prst="rect">
            <a:avLst/>
          </a:prstGeom>
        </p:spPr>
      </p:pic>
      <p:pic>
        <p:nvPicPr>
          <p:cNvPr id="11" name="Image 3" descr="preencoded.png"/>
          <p:cNvPicPr>
            <a:picLocks noChangeAspect="1"/>
          </p:cNvPicPr>
          <p:nvPr/>
        </p:nvPicPr>
        <p:blipFill>
          <a:blip r:embed="rId6"/>
          <a:stretch>
            <a:fillRect/>
          </a:stretch>
        </p:blipFill>
        <p:spPr>
          <a:xfrm>
            <a:off x="3865602" y="4878824"/>
            <a:ext cx="279321" cy="349210"/>
          </a:xfrm>
          <a:prstGeom prst="rect">
            <a:avLst/>
          </a:prstGeom>
        </p:spPr>
      </p:pic>
      <p:sp>
        <p:nvSpPr>
          <p:cNvPr id="12" name="Text 6"/>
          <p:cNvSpPr/>
          <p:nvPr/>
        </p:nvSpPr>
        <p:spPr>
          <a:xfrm>
            <a:off x="6388418" y="4679752"/>
            <a:ext cx="3616285" cy="310396"/>
          </a:xfrm>
          <a:prstGeom prst="rect">
            <a:avLst/>
          </a:prstGeom>
          <a:noFill/>
          <a:ln/>
        </p:spPr>
        <p:txBody>
          <a:bodyPr wrap="none" lIns="0" tIns="0" rIns="0" bIns="0" rtlCol="0" anchor="t"/>
          <a:lstStyle/>
          <a:p>
            <a:pPr marL="0" indent="0" algn="l">
              <a:lnSpc>
                <a:spcPts val="2400"/>
              </a:lnSpc>
              <a:buNone/>
            </a:pPr>
            <a:r>
              <a:rPr lang="en-US" sz="1950" b="1" dirty="0">
                <a:solidFill>
                  <a:srgbClr val="403C4E"/>
                </a:solidFill>
                <a:latin typeface="Merriweather Bold" pitchFamily="34" charset="0"/>
                <a:ea typeface="Merriweather Bold" pitchFamily="34" charset="-122"/>
                <a:cs typeface="Merriweather Bold" pitchFamily="34" charset="-120"/>
              </a:rPr>
              <a:t>Progression des compétences</a:t>
            </a:r>
            <a:endParaRPr lang="en-US" sz="1950" dirty="0"/>
          </a:p>
        </p:txBody>
      </p:sp>
      <p:sp>
        <p:nvSpPr>
          <p:cNvPr id="13" name="Text 7"/>
          <p:cNvSpPr/>
          <p:nvPr/>
        </p:nvSpPr>
        <p:spPr>
          <a:xfrm>
            <a:off x="6388418" y="5109329"/>
            <a:ext cx="4747022" cy="317897"/>
          </a:xfrm>
          <a:prstGeom prst="rect">
            <a:avLst/>
          </a:prstGeom>
          <a:noFill/>
          <a:ln/>
        </p:spPr>
        <p:txBody>
          <a:bodyPr wrap="none" lIns="0" tIns="0" rIns="0" bIns="0" rtlCol="0" anchor="t"/>
          <a:lstStyle/>
          <a:p>
            <a:pPr marL="0" indent="0" algn="l">
              <a:lnSpc>
                <a:spcPts val="2500"/>
              </a:lnSpc>
              <a:buNone/>
            </a:pPr>
            <a:r>
              <a:rPr lang="en-US" sz="1550" dirty="0">
                <a:solidFill>
                  <a:srgbClr val="403C4E"/>
                </a:solidFill>
                <a:latin typeface="Open Sans" pitchFamily="34" charset="0"/>
                <a:ea typeface="Open Sans" pitchFamily="34" charset="-122"/>
                <a:cs typeface="Open Sans" pitchFamily="34" charset="-120"/>
              </a:rPr>
              <a:t>Développement continu des aptitudes scientifiques</a:t>
            </a:r>
            <a:endParaRPr lang="en-US" sz="1550" dirty="0"/>
          </a:p>
        </p:txBody>
      </p:sp>
      <p:sp>
        <p:nvSpPr>
          <p:cNvPr id="14" name="Shape 8"/>
          <p:cNvSpPr/>
          <p:nvPr/>
        </p:nvSpPr>
        <p:spPr>
          <a:xfrm>
            <a:off x="6239470" y="5641062"/>
            <a:ext cx="7645956" cy="11430"/>
          </a:xfrm>
          <a:prstGeom prst="roundRect">
            <a:avLst>
              <a:gd name="adj" fmla="val 730062"/>
            </a:avLst>
          </a:prstGeom>
          <a:solidFill>
            <a:srgbClr val="E5BEB2"/>
          </a:solidFill>
          <a:ln/>
        </p:spPr>
        <p:txBody>
          <a:bodyPr/>
          <a:lstStyle/>
          <a:p>
            <a:endParaRPr lang="fr-FR"/>
          </a:p>
        </p:txBody>
      </p:sp>
      <p:pic>
        <p:nvPicPr>
          <p:cNvPr id="15" name="Image 4" descr="preencoded.png"/>
          <p:cNvPicPr>
            <a:picLocks noChangeAspect="1"/>
          </p:cNvPicPr>
          <p:nvPr/>
        </p:nvPicPr>
        <p:blipFill>
          <a:blip r:embed="rId7"/>
          <a:stretch>
            <a:fillRect/>
          </a:stretch>
        </p:blipFill>
        <p:spPr>
          <a:xfrm>
            <a:off x="728424" y="5675471"/>
            <a:ext cx="6553676" cy="1144667"/>
          </a:xfrm>
          <a:prstGeom prst="rect">
            <a:avLst/>
          </a:prstGeom>
        </p:spPr>
      </p:pic>
      <p:pic>
        <p:nvPicPr>
          <p:cNvPr id="16" name="Image 5" descr="preencoded.png"/>
          <p:cNvPicPr>
            <a:picLocks noChangeAspect="1"/>
          </p:cNvPicPr>
          <p:nvPr/>
        </p:nvPicPr>
        <p:blipFill>
          <a:blip r:embed="rId8"/>
          <a:stretch>
            <a:fillRect/>
          </a:stretch>
        </p:blipFill>
        <p:spPr>
          <a:xfrm>
            <a:off x="3865483" y="6073140"/>
            <a:ext cx="279321" cy="349210"/>
          </a:xfrm>
          <a:prstGeom prst="rect">
            <a:avLst/>
          </a:prstGeom>
        </p:spPr>
      </p:pic>
      <p:sp>
        <p:nvSpPr>
          <p:cNvPr id="17" name="Text 9"/>
          <p:cNvSpPr/>
          <p:nvPr/>
        </p:nvSpPr>
        <p:spPr>
          <a:xfrm>
            <a:off x="7480697" y="5874067"/>
            <a:ext cx="2898815" cy="310396"/>
          </a:xfrm>
          <a:prstGeom prst="rect">
            <a:avLst/>
          </a:prstGeom>
          <a:noFill/>
          <a:ln/>
        </p:spPr>
        <p:txBody>
          <a:bodyPr wrap="none" lIns="0" tIns="0" rIns="0" bIns="0" rtlCol="0" anchor="t"/>
          <a:lstStyle/>
          <a:p>
            <a:pPr marL="0" indent="0" algn="l">
              <a:lnSpc>
                <a:spcPts val="2400"/>
              </a:lnSpc>
              <a:buNone/>
            </a:pPr>
            <a:r>
              <a:rPr lang="en-US" sz="1950" b="1" dirty="0">
                <a:solidFill>
                  <a:srgbClr val="403C4E"/>
                </a:solidFill>
                <a:latin typeface="Merriweather Bold" pitchFamily="34" charset="0"/>
                <a:ea typeface="Merriweather Bold" pitchFamily="34" charset="-122"/>
                <a:cs typeface="Merriweather Bold" pitchFamily="34" charset="-120"/>
              </a:rPr>
              <a:t>Adaptation aux niveaux</a:t>
            </a:r>
            <a:endParaRPr lang="en-US" sz="1950" dirty="0"/>
          </a:p>
        </p:txBody>
      </p:sp>
      <p:sp>
        <p:nvSpPr>
          <p:cNvPr id="18" name="Text 10"/>
          <p:cNvSpPr/>
          <p:nvPr/>
        </p:nvSpPr>
        <p:spPr>
          <a:xfrm>
            <a:off x="7480697" y="6303645"/>
            <a:ext cx="4593074" cy="317897"/>
          </a:xfrm>
          <a:prstGeom prst="rect">
            <a:avLst/>
          </a:prstGeom>
          <a:noFill/>
          <a:ln/>
        </p:spPr>
        <p:txBody>
          <a:bodyPr wrap="none" lIns="0" tIns="0" rIns="0" bIns="0" rtlCol="0" anchor="t"/>
          <a:lstStyle/>
          <a:p>
            <a:pPr marL="0" indent="0" algn="l">
              <a:lnSpc>
                <a:spcPts val="2500"/>
              </a:lnSpc>
              <a:buNone/>
            </a:pPr>
            <a:r>
              <a:rPr lang="en-US" sz="1550" dirty="0">
                <a:solidFill>
                  <a:srgbClr val="403C4E"/>
                </a:solidFill>
                <a:latin typeface="Open Sans" pitchFamily="34" charset="0"/>
                <a:ea typeface="Open Sans" pitchFamily="34" charset="-122"/>
                <a:cs typeface="Open Sans" pitchFamily="34" charset="-120"/>
              </a:rPr>
              <a:t>Évolution des exigences entre bachelier et master</a:t>
            </a:r>
            <a:endParaRPr lang="en-US" sz="1550" dirty="0"/>
          </a:p>
        </p:txBody>
      </p:sp>
      <p:sp>
        <p:nvSpPr>
          <p:cNvPr id="19" name="Text 11"/>
          <p:cNvSpPr/>
          <p:nvPr/>
        </p:nvSpPr>
        <p:spPr>
          <a:xfrm>
            <a:off x="695325" y="7043618"/>
            <a:ext cx="13239750" cy="635794"/>
          </a:xfrm>
          <a:prstGeom prst="rect">
            <a:avLst/>
          </a:prstGeom>
          <a:noFill/>
          <a:ln/>
        </p:spPr>
        <p:txBody>
          <a:bodyPr wrap="square" lIns="0" tIns="0" rIns="0" bIns="0" rtlCol="0" anchor="t"/>
          <a:lstStyle/>
          <a:p>
            <a:pPr marL="0" indent="0" algn="just">
              <a:lnSpc>
                <a:spcPts val="2500"/>
              </a:lnSpc>
              <a:buNone/>
            </a:pPr>
            <a:r>
              <a:rPr lang="en-US" sz="1550" dirty="0">
                <a:solidFill>
                  <a:srgbClr val="403C4E"/>
                </a:solidFill>
                <a:latin typeface="Open Sans" pitchFamily="34" charset="0"/>
                <a:ea typeface="Open Sans" pitchFamily="34" charset="-122"/>
                <a:cs typeface="Open Sans" pitchFamily="34" charset="-120"/>
              </a:rPr>
              <a:t>Cette évolution témoigne de la nature progressive de l'apprentissage académique. Chaque étape construit sur la précédente, </a:t>
            </a:r>
            <a:r>
              <a:rPr lang="en-US" sz="1550" dirty="0" err="1">
                <a:solidFill>
                  <a:srgbClr val="403C4E"/>
                </a:solidFill>
                <a:latin typeface="Open Sans" pitchFamily="34" charset="0"/>
                <a:ea typeface="Open Sans" pitchFamily="34" charset="-122"/>
                <a:cs typeface="Open Sans" pitchFamily="34" charset="-120"/>
              </a:rPr>
              <a:t>permet</a:t>
            </a:r>
            <a:r>
              <a:rPr lang="en-US" sz="1550" dirty="0">
                <a:solidFill>
                  <a:srgbClr val="403C4E"/>
                </a:solidFill>
                <a:latin typeface="Open Sans" pitchFamily="34" charset="0"/>
                <a:ea typeface="Open Sans" pitchFamily="34" charset="-122"/>
                <a:cs typeface="Open Sans" pitchFamily="34" charset="-120"/>
              </a:rPr>
              <a:t> de développer graduellement sa rigueur scientifique tout en s'adaptant aux exigences croissantes du parcours universitaire.</a:t>
            </a:r>
            <a:endParaRPr lang="en-US" sz="1550" dirty="0"/>
          </a:p>
        </p:txBody>
      </p:sp>
      <p:sp>
        <p:nvSpPr>
          <p:cNvPr id="20" name="Rectangle 19">
            <a:extLst>
              <a:ext uri="{FF2B5EF4-FFF2-40B4-BE49-F238E27FC236}">
                <a16:creationId xmlns:a16="http://schemas.microsoft.com/office/drawing/2014/main" id="{C3CA7D65-8A36-D943-6CA0-93FBF53D1E63}"/>
              </a:ext>
            </a:extLst>
          </p:cNvPr>
          <p:cNvSpPr/>
          <p:nvPr/>
        </p:nvSpPr>
        <p:spPr>
          <a:xfrm>
            <a:off x="12882623" y="7755038"/>
            <a:ext cx="1632030" cy="37039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TotalTime>
  <Words>620</Words>
  <Application>Microsoft Office PowerPoint</Application>
  <PresentationFormat>Personnalisé</PresentationFormat>
  <Paragraphs>55</Paragraphs>
  <Slides>5</Slides>
  <Notes>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vt:i4>
      </vt:variant>
    </vt:vector>
  </HeadingPairs>
  <TitlesOfParts>
    <vt:vector size="9" baseType="lpstr">
      <vt:lpstr>Open Sans</vt:lpstr>
      <vt:lpstr>Merriweather Bold</vt:lpstr>
      <vt:lpstr>Arial</vt:lpstr>
      <vt:lpstr>Office Theme</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Crobeddu Florian</cp:lastModifiedBy>
  <cp:revision>1</cp:revision>
  <dcterms:created xsi:type="dcterms:W3CDTF">2025-05-09T16:32:40Z</dcterms:created>
  <dcterms:modified xsi:type="dcterms:W3CDTF">2025-05-09T16:46:15Z</dcterms:modified>
</cp:coreProperties>
</file>