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68" r:id="rId14"/>
  </p:sldIdLst>
  <p:sldSz cx="14630400" cy="8229600"/>
  <p:notesSz cx="8229600" cy="14630400"/>
  <p:embeddedFontLst>
    <p:embeddedFont>
      <p:font typeface="Lato" panose="020F0502020204030203" pitchFamily="34" charset="0"/>
      <p:regular r:id="rId16"/>
      <p:bold r:id="rId17"/>
      <p:italic r:id="rId18"/>
      <p:boldItalic r:id="rId19"/>
    </p:embeddedFont>
    <p:embeddedFont>
      <p:font typeface="Lato Bold" panose="020F0502020204030203" charset="0"/>
      <p:bold r:id="rId20"/>
    </p:embeddedFont>
    <p:embeddedFont>
      <p:font typeface="Verdana" panose="020B0604030504040204" pitchFamily="34" charset="0"/>
      <p:regular r:id="rId21"/>
      <p:bold r:id="rId22"/>
      <p:italic r:id="rId23"/>
      <p:boldItalic r:id="rId2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FD2"/>
    <a:srgbClr val="EFECE6"/>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7B810-6CF4-4BB4-8B2B-E7E030C9B06E}" v="12" dt="2025-05-09T14:56:34.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5" autoAdjust="0"/>
    <p:restoredTop sz="94610"/>
  </p:normalViewPr>
  <p:slideViewPr>
    <p:cSldViewPr snapToGrid="0" snapToObjects="1">
      <p:cViewPr varScale="1">
        <p:scale>
          <a:sx n="66" d="100"/>
          <a:sy n="66" d="100"/>
        </p:scale>
        <p:origin x="97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ian Crobeddu" userId="e608ecad682946fa" providerId="LiveId" clId="{E997B810-6CF4-4BB4-8B2B-E7E030C9B06E}"/>
    <pc:docChg chg="undo custSel delSld modSld">
      <pc:chgData name="Florian Crobeddu" userId="e608ecad682946fa" providerId="LiveId" clId="{E997B810-6CF4-4BB4-8B2B-E7E030C9B06E}" dt="2025-05-09T14:56:37.357" v="778" actId="20577"/>
      <pc:docMkLst>
        <pc:docMk/>
      </pc:docMkLst>
      <pc:sldChg chg="modSp mod">
        <pc:chgData name="Florian Crobeddu" userId="e608ecad682946fa" providerId="LiveId" clId="{E997B810-6CF4-4BB4-8B2B-E7E030C9B06E}" dt="2025-05-09T14:56:37.357" v="778" actId="20577"/>
        <pc:sldMkLst>
          <pc:docMk/>
          <pc:sldMk cId="0" sldId="256"/>
        </pc:sldMkLst>
        <pc:spChg chg="mod">
          <ac:chgData name="Florian Crobeddu" userId="e608ecad682946fa" providerId="LiveId" clId="{E997B810-6CF4-4BB4-8B2B-E7E030C9B06E}" dt="2025-05-09T14:56:37.357" v="778" actId="20577"/>
          <ac:spMkLst>
            <pc:docMk/>
            <pc:sldMk cId="0" sldId="256"/>
            <ac:spMk id="4" creationId="{00000000-0000-0000-0000-000000000000}"/>
          </ac:spMkLst>
        </pc:spChg>
        <pc:spChg chg="mod">
          <ac:chgData name="Florian Crobeddu" userId="e608ecad682946fa" providerId="LiveId" clId="{E997B810-6CF4-4BB4-8B2B-E7E030C9B06E}" dt="2025-02-27T19:00:58.556" v="765" actId="20577"/>
          <ac:spMkLst>
            <pc:docMk/>
            <pc:sldMk cId="0" sldId="256"/>
            <ac:spMk id="8" creationId="{00000000-0000-0000-0000-000000000000}"/>
          </ac:spMkLst>
        </pc:spChg>
      </pc:sldChg>
      <pc:sldChg chg="addSp modSp mod">
        <pc:chgData name="Florian Crobeddu" userId="e608ecad682946fa" providerId="LiveId" clId="{E997B810-6CF4-4BB4-8B2B-E7E030C9B06E}" dt="2025-02-27T18:21:34.031" v="591" actId="20577"/>
        <pc:sldMkLst>
          <pc:docMk/>
          <pc:sldMk cId="0" sldId="257"/>
        </pc:sldMkLst>
        <pc:spChg chg="mod">
          <ac:chgData name="Florian Crobeddu" userId="e608ecad682946fa" providerId="LiveId" clId="{E997B810-6CF4-4BB4-8B2B-E7E030C9B06E}" dt="2025-02-27T18:21:34.031" v="591" actId="20577"/>
          <ac:spMkLst>
            <pc:docMk/>
            <pc:sldMk cId="0" sldId="257"/>
            <ac:spMk id="12" creationId="{00000000-0000-0000-0000-000000000000}"/>
          </ac:spMkLst>
        </pc:spChg>
        <pc:spChg chg="mod">
          <ac:chgData name="Florian Crobeddu" userId="e608ecad682946fa" providerId="LiveId" clId="{E997B810-6CF4-4BB4-8B2B-E7E030C9B06E}" dt="2025-02-27T18:20:36.830" v="506" actId="1035"/>
          <ac:spMkLst>
            <pc:docMk/>
            <pc:sldMk cId="0" sldId="257"/>
            <ac:spMk id="15" creationId="{00000000-0000-0000-0000-000000000000}"/>
          </ac:spMkLst>
        </pc:spChg>
        <pc:spChg chg="mod">
          <ac:chgData name="Florian Crobeddu" userId="e608ecad682946fa" providerId="LiveId" clId="{E997B810-6CF4-4BB4-8B2B-E7E030C9B06E}" dt="2025-02-26T16:26:39.577" v="328"/>
          <ac:spMkLst>
            <pc:docMk/>
            <pc:sldMk cId="0" sldId="257"/>
            <ac:spMk id="16" creationId="{F4B0419E-1137-DAA7-899B-0C3E76CB3152}"/>
          </ac:spMkLst>
        </pc:spChg>
      </pc:sldChg>
      <pc:sldChg chg="modSp mod">
        <pc:chgData name="Florian Crobeddu" userId="e608ecad682946fa" providerId="LiveId" clId="{E997B810-6CF4-4BB4-8B2B-E7E030C9B06E}" dt="2025-02-26T16:30:12.287" v="342" actId="20577"/>
        <pc:sldMkLst>
          <pc:docMk/>
          <pc:sldMk cId="0" sldId="259"/>
        </pc:sldMkLst>
        <pc:spChg chg="mod">
          <ac:chgData name="Florian Crobeddu" userId="e608ecad682946fa" providerId="LiveId" clId="{E997B810-6CF4-4BB4-8B2B-E7E030C9B06E}" dt="2025-02-26T16:30:12.287" v="342" actId="20577"/>
          <ac:spMkLst>
            <pc:docMk/>
            <pc:sldMk cId="0" sldId="259"/>
            <ac:spMk id="5" creationId="{00000000-0000-0000-0000-000000000000}"/>
          </ac:spMkLst>
        </pc:spChg>
      </pc:sldChg>
      <pc:sldChg chg="modSp mod">
        <pc:chgData name="Florian Crobeddu" userId="e608ecad682946fa" providerId="LiveId" clId="{E997B810-6CF4-4BB4-8B2B-E7E030C9B06E}" dt="2025-02-26T16:31:29.451" v="343" actId="20577"/>
        <pc:sldMkLst>
          <pc:docMk/>
          <pc:sldMk cId="0" sldId="261"/>
        </pc:sldMkLst>
        <pc:spChg chg="mod">
          <ac:chgData name="Florian Crobeddu" userId="e608ecad682946fa" providerId="LiveId" clId="{E997B810-6CF4-4BB4-8B2B-E7E030C9B06E}" dt="2025-02-26T16:31:29.451" v="343" actId="20577"/>
          <ac:spMkLst>
            <pc:docMk/>
            <pc:sldMk cId="0" sldId="261"/>
            <ac:spMk id="9" creationId="{00000000-0000-0000-0000-000000000000}"/>
          </ac:spMkLst>
        </pc:spChg>
      </pc:sldChg>
      <pc:sldChg chg="modSp mod">
        <pc:chgData name="Florian Crobeddu" userId="e608ecad682946fa" providerId="LiveId" clId="{E997B810-6CF4-4BB4-8B2B-E7E030C9B06E}" dt="2025-02-27T18:32:06.866" v="624" actId="20577"/>
        <pc:sldMkLst>
          <pc:docMk/>
          <pc:sldMk cId="0" sldId="264"/>
        </pc:sldMkLst>
        <pc:spChg chg="mod">
          <ac:chgData name="Florian Crobeddu" userId="e608ecad682946fa" providerId="LiveId" clId="{E997B810-6CF4-4BB4-8B2B-E7E030C9B06E}" dt="2025-02-27T18:32:06.866" v="624" actId="20577"/>
          <ac:spMkLst>
            <pc:docMk/>
            <pc:sldMk cId="0" sldId="264"/>
            <ac:spMk id="11" creationId="{00000000-0000-0000-0000-000000000000}"/>
          </ac:spMkLst>
        </pc:spChg>
      </pc:sldChg>
      <pc:sldChg chg="modSp mod">
        <pc:chgData name="Florian Crobeddu" userId="e608ecad682946fa" providerId="LiveId" clId="{E997B810-6CF4-4BB4-8B2B-E7E030C9B06E}" dt="2025-02-27T18:32:59.607" v="662" actId="20577"/>
        <pc:sldMkLst>
          <pc:docMk/>
          <pc:sldMk cId="0" sldId="265"/>
        </pc:sldMkLst>
        <pc:spChg chg="mod">
          <ac:chgData name="Florian Crobeddu" userId="e608ecad682946fa" providerId="LiveId" clId="{E997B810-6CF4-4BB4-8B2B-E7E030C9B06E}" dt="2025-02-27T18:32:59.607" v="662" actId="20577"/>
          <ac:spMkLst>
            <pc:docMk/>
            <pc:sldMk cId="0" sldId="265"/>
            <ac:spMk id="4" creationId="{00000000-0000-0000-0000-000000000000}"/>
          </ac:spMkLst>
        </pc:spChg>
      </pc:sldChg>
      <pc:sldChg chg="modSp mod">
        <pc:chgData name="Florian Crobeddu" userId="e608ecad682946fa" providerId="LiveId" clId="{E997B810-6CF4-4BB4-8B2B-E7E030C9B06E}" dt="2025-02-27T19:34:18.926" v="768" actId="20577"/>
        <pc:sldMkLst>
          <pc:docMk/>
          <pc:sldMk cId="1986382941" sldId="267"/>
        </pc:sldMkLst>
        <pc:spChg chg="mod">
          <ac:chgData name="Florian Crobeddu" userId="e608ecad682946fa" providerId="LiveId" clId="{E997B810-6CF4-4BB4-8B2B-E7E030C9B06E}" dt="2025-02-26T16:32:54.409" v="359" actId="20577"/>
          <ac:spMkLst>
            <pc:docMk/>
            <pc:sldMk cId="1986382941" sldId="267"/>
            <ac:spMk id="6" creationId="{37715066-6FCB-E041-74ED-2998D5FDD400}"/>
          </ac:spMkLst>
        </pc:spChg>
        <pc:spChg chg="mod">
          <ac:chgData name="Florian Crobeddu" userId="e608ecad682946fa" providerId="LiveId" clId="{E997B810-6CF4-4BB4-8B2B-E7E030C9B06E}" dt="2025-02-27T19:34:13.692" v="766" actId="20577"/>
          <ac:spMkLst>
            <pc:docMk/>
            <pc:sldMk cId="1986382941" sldId="267"/>
            <ac:spMk id="12" creationId="{F50BE9B8-C047-219B-E1E9-854995373F8C}"/>
          </ac:spMkLst>
        </pc:spChg>
        <pc:spChg chg="mod">
          <ac:chgData name="Florian Crobeddu" userId="e608ecad682946fa" providerId="LiveId" clId="{E997B810-6CF4-4BB4-8B2B-E7E030C9B06E}" dt="2025-02-27T19:34:18.926" v="768" actId="20577"/>
          <ac:spMkLst>
            <pc:docMk/>
            <pc:sldMk cId="1986382941" sldId="267"/>
            <ac:spMk id="16" creationId="{B8FA9F93-482C-EE55-6BB9-A43924C5F3B5}"/>
          </ac:spMkLst>
        </pc:spChg>
      </pc:sldChg>
      <pc:sldChg chg="addSp modSp mod">
        <pc:chgData name="Florian Crobeddu" userId="e608ecad682946fa" providerId="LiveId" clId="{E997B810-6CF4-4BB4-8B2B-E7E030C9B06E}" dt="2025-02-20T17:14:48.829" v="16" actId="113"/>
        <pc:sldMkLst>
          <pc:docMk/>
          <pc:sldMk cId="3266182784" sldId="268"/>
        </pc:sldMkLst>
        <pc:spChg chg="add mod">
          <ac:chgData name="Florian Crobeddu" userId="e608ecad682946fa" providerId="LiveId" clId="{E997B810-6CF4-4BB4-8B2B-E7E030C9B06E}" dt="2025-02-20T17:10:06.184" v="0"/>
          <ac:spMkLst>
            <pc:docMk/>
            <pc:sldMk cId="3266182784" sldId="268"/>
            <ac:spMk id="8" creationId="{DAB9739A-CD52-9564-A31F-0AEC01175A80}"/>
          </ac:spMkLst>
        </pc:spChg>
        <pc:spChg chg="add mod">
          <ac:chgData name="Florian Crobeddu" userId="e608ecad682946fa" providerId="LiveId" clId="{E997B810-6CF4-4BB4-8B2B-E7E030C9B06E}" dt="2025-02-20T17:14:33.111" v="10" actId="113"/>
          <ac:spMkLst>
            <pc:docMk/>
            <pc:sldMk cId="3266182784" sldId="268"/>
            <ac:spMk id="10" creationId="{04E67E04-FE9B-E960-2296-F119F0622FC1}"/>
          </ac:spMkLst>
        </pc:spChg>
        <pc:spChg chg="add mod">
          <ac:chgData name="Florian Crobeddu" userId="e608ecad682946fa" providerId="LiveId" clId="{E997B810-6CF4-4BB4-8B2B-E7E030C9B06E}" dt="2025-02-20T17:14:41.448" v="13" actId="207"/>
          <ac:spMkLst>
            <pc:docMk/>
            <pc:sldMk cId="3266182784" sldId="268"/>
            <ac:spMk id="11" creationId="{172C998F-8516-BE30-9A44-FC70E7CC90B1}"/>
          </ac:spMkLst>
        </pc:spChg>
        <pc:spChg chg="add mod">
          <ac:chgData name="Florian Crobeddu" userId="e608ecad682946fa" providerId="LiveId" clId="{E997B810-6CF4-4BB4-8B2B-E7E030C9B06E}" dt="2025-02-20T17:14:48.829" v="16" actId="113"/>
          <ac:spMkLst>
            <pc:docMk/>
            <pc:sldMk cId="3266182784" sldId="268"/>
            <ac:spMk id="12" creationId="{4690960B-109C-72DA-92BA-BA6DBCC0772F}"/>
          </ac:spMkLst>
        </pc:spChg>
      </pc:sldChg>
      <pc:sldChg chg="del">
        <pc:chgData name="Florian Crobeddu" userId="e608ecad682946fa" providerId="LiveId" clId="{E997B810-6CF4-4BB4-8B2B-E7E030C9B06E}" dt="2025-02-20T18:25:54.635" v="66" actId="47"/>
        <pc:sldMkLst>
          <pc:docMk/>
          <pc:sldMk cId="2405289304"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93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8F85F-FE55-DADE-5E80-C3D51A966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6E68B-BA39-31E3-AB6D-344B238CF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43B0F-3F01-7F3D-AD1F-1E84712516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FCD23E-C624-CDB3-13AA-E378EFFB5900}"/>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428258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75F6D-07A6-9CBD-0384-F1665FBE9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BF6D7-66D8-7E33-751B-892783917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B06F2-07CA-86A3-48B9-DA02250474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AE2CF0-9836-3F5D-16C7-9B44BDE0B930}"/>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73700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984885"/>
            <a:ext cx="10331410" cy="2835116"/>
          </a:xfrm>
          <a:prstGeom prst="rect">
            <a:avLst/>
          </a:prstGeom>
          <a:noFill/>
          <a:ln/>
        </p:spPr>
        <p:txBody>
          <a:bodyPr wrap="square" lIns="0" tIns="0" rIns="0" bIns="0" rtlCol="0" anchor="t"/>
          <a:lstStyle/>
          <a:p>
            <a:pPr marL="0" indent="0">
              <a:lnSpc>
                <a:spcPts val="5550"/>
              </a:lnSpc>
              <a:buNone/>
            </a:pPr>
            <a:r>
              <a:rPr lang="fr-FR" sz="4450" b="1" noProof="0" dirty="0">
                <a:solidFill>
                  <a:srgbClr val="282824"/>
                </a:solidFill>
                <a:latin typeface="Lato Bold" pitchFamily="34" charset="0"/>
                <a:ea typeface="Lato Bold" pitchFamily="34" charset="-122"/>
                <a:cs typeface="Lato Bold" pitchFamily="34" charset="-120"/>
              </a:rPr>
              <a:t>FAIRE DES MATHÉMATIQUES À L'ÉCOLE MATERNELLE : À QUELLES CONDITIONS ?</a:t>
            </a:r>
            <a:endParaRPr lang="fr-FR" sz="4450" noProof="0" dirty="0"/>
          </a:p>
        </p:txBody>
      </p:sp>
      <p:sp>
        <p:nvSpPr>
          <p:cNvPr id="4" name="Text 1"/>
          <p:cNvSpPr/>
          <p:nvPr/>
        </p:nvSpPr>
        <p:spPr>
          <a:xfrm>
            <a:off x="793790" y="3567171"/>
            <a:ext cx="8319730" cy="1583949"/>
          </a:xfrm>
          <a:prstGeom prst="rect">
            <a:avLst/>
          </a:prstGeom>
          <a:noFill/>
          <a:ln/>
        </p:spPr>
        <p:txBody>
          <a:bodyPr wrap="square" lIns="0" tIns="0" rIns="0" bIns="0" rtlCol="0" anchor="t"/>
          <a:lstStyle/>
          <a:p>
            <a:pPr>
              <a:lnSpc>
                <a:spcPts val="2850"/>
              </a:lnSpc>
            </a:pPr>
            <a:r>
              <a:rPr lang="fr-FR" sz="1750" b="1" noProof="0" dirty="0">
                <a:solidFill>
                  <a:srgbClr val="4A4A45"/>
                </a:solidFill>
                <a:latin typeface="Lato" pitchFamily="34" charset="0"/>
                <a:ea typeface="Lato" pitchFamily="34" charset="-122"/>
                <a:cs typeface="Lato" pitchFamily="34" charset="-120"/>
              </a:rPr>
              <a:t>Pa</a:t>
            </a:r>
            <a:r>
              <a:rPr lang="fr-BE" sz="1600" b="1" dirty="0">
                <a:solidFill>
                  <a:srgbClr val="4A4A45"/>
                </a:solidFill>
                <a:latin typeface="Lato" pitchFamily="34" charset="0"/>
                <a:ea typeface="Lato" pitchFamily="34" charset="-122"/>
                <a:cs typeface="Lato" pitchFamily="34" charset="-120"/>
              </a:rPr>
              <a:t>r</a:t>
            </a:r>
            <a:r>
              <a:rPr lang="fr-BE" sz="1600" b="1" i="0" dirty="0">
                <a:solidFill>
                  <a:srgbClr val="000000"/>
                </a:solidFill>
                <a:effectLst/>
                <a:latin typeface="Verdana" panose="020B0604030504040204" pitchFamily="34" charset="0"/>
              </a:rPr>
              <a:t> </a:t>
            </a:r>
            <a:r>
              <a:rPr lang="fr-FR" sz="1750" b="1" noProof="0" dirty="0">
                <a:solidFill>
                  <a:srgbClr val="4A4A45"/>
                </a:solidFill>
                <a:latin typeface="Lato" pitchFamily="34" charset="0"/>
                <a:ea typeface="Lato" pitchFamily="34" charset="-122"/>
                <a:cs typeface="Lato" pitchFamily="34" charset="-120"/>
              </a:rPr>
              <a:t>Magali </a:t>
            </a:r>
            <a:r>
              <a:rPr lang="fr-FR" sz="1750" b="1" dirty="0">
                <a:solidFill>
                  <a:srgbClr val="4A4A45"/>
                </a:solidFill>
                <a:latin typeface="Lato" pitchFamily="34" charset="0"/>
                <a:ea typeface="Lato" pitchFamily="34" charset="-122"/>
                <a:cs typeface="Lato" pitchFamily="34" charset="-120"/>
              </a:rPr>
              <a:t>HERSANT</a:t>
            </a:r>
          </a:p>
          <a:p>
            <a:pPr>
              <a:lnSpc>
                <a:spcPts val="2850"/>
              </a:lnSpc>
            </a:pPr>
            <a:r>
              <a:rPr lang="fr-FR" sz="1750" dirty="0">
                <a:solidFill>
                  <a:srgbClr val="4A4A45"/>
                </a:solidFill>
                <a:latin typeface="Lato" pitchFamily="34" charset="0"/>
                <a:ea typeface="Lato" pitchFamily="34" charset="-122"/>
                <a:cs typeface="Lato" pitchFamily="34" charset="-120"/>
              </a:rPr>
              <a:t>He</a:t>
            </a:r>
            <a:r>
              <a:rPr lang="fr-BE" sz="1600" i="0" dirty="0">
                <a:solidFill>
                  <a:schemeClr val="bg2">
                    <a:lumMod val="50000"/>
                  </a:schemeClr>
                </a:solidFill>
                <a:effectLst/>
                <a:latin typeface="Verdana" panose="020B0604030504040204" pitchFamily="34" charset="0"/>
              </a:rPr>
              <a:t>r</a:t>
            </a:r>
            <a:r>
              <a:rPr lang="fr-FR" sz="1750" dirty="0">
                <a:solidFill>
                  <a:schemeClr val="bg2">
                    <a:lumMod val="50000"/>
                  </a:schemeClr>
                </a:solidFill>
                <a:latin typeface="Lato" pitchFamily="34" charset="0"/>
                <a:ea typeface="Lato" pitchFamily="34" charset="-122"/>
                <a:cs typeface="Lato" pitchFamily="34" charset="-120"/>
              </a:rPr>
              <a:t>sant</a:t>
            </a:r>
            <a:r>
              <a:rPr lang="fr-FR" sz="1750" dirty="0">
                <a:solidFill>
                  <a:srgbClr val="4A4A45"/>
                </a:solidFill>
                <a:latin typeface="Lato" pitchFamily="34" charset="0"/>
                <a:ea typeface="Lato" pitchFamily="34" charset="-122"/>
                <a:cs typeface="Lato" pitchFamily="34" charset="-120"/>
              </a:rPr>
              <a:t>, M. (2022). Fai</a:t>
            </a:r>
            <a:r>
              <a:rPr lang="fr-BE" sz="1750" dirty="0">
                <a:solidFill>
                  <a:srgbClr val="4A4A45"/>
                </a:solidFill>
                <a:latin typeface="Lato" pitchFamily="34" charset="0"/>
                <a:ea typeface="Lato" pitchFamily="34" charset="-122"/>
                <a:cs typeface="Lato" pitchFamily="34" charset="-120"/>
              </a:rPr>
              <a:t>r</a:t>
            </a:r>
            <a:r>
              <a:rPr lang="fr-FR" sz="1750" dirty="0">
                <a:solidFill>
                  <a:srgbClr val="4A4A45"/>
                </a:solidFill>
                <a:latin typeface="Lato" pitchFamily="34" charset="0"/>
                <a:ea typeface="Lato" pitchFamily="34" charset="-122"/>
                <a:cs typeface="Lato" pitchFamily="34" charset="-120"/>
              </a:rPr>
              <a:t>e des mathématiques à l’école mate</a:t>
            </a:r>
            <a:r>
              <a:rPr lang="fr-BE" sz="1750" dirty="0">
                <a:solidFill>
                  <a:srgbClr val="4A4A45"/>
                </a:solidFill>
                <a:latin typeface="Lato" pitchFamily="34" charset="0"/>
                <a:ea typeface="Lato" pitchFamily="34" charset="-122"/>
                <a:cs typeface="Lato" pitchFamily="34" charset="-120"/>
              </a:rPr>
              <a:t>r</a:t>
            </a:r>
            <a:r>
              <a:rPr lang="fr-FR" sz="1750" dirty="0">
                <a:solidFill>
                  <a:srgbClr val="4A4A45"/>
                </a:solidFill>
                <a:latin typeface="Lato" pitchFamily="34" charset="0"/>
                <a:ea typeface="Lato" pitchFamily="34" charset="-122"/>
                <a:cs typeface="Lato" pitchFamily="34" charset="-120"/>
              </a:rPr>
              <a:t>nelle : à quelles conditions ?. </a:t>
            </a:r>
            <a:r>
              <a:rPr lang="fr-FR" sz="1750" i="1" dirty="0">
                <a:solidFill>
                  <a:srgbClr val="4A4A45"/>
                </a:solidFill>
                <a:latin typeface="Lato" pitchFamily="34" charset="0"/>
                <a:ea typeface="Lato" pitchFamily="34" charset="-122"/>
                <a:cs typeface="Lato" pitchFamily="34" charset="-120"/>
              </a:rPr>
              <a:t>G</a:t>
            </a:r>
            <a:r>
              <a:rPr lang="fr-BE" sz="1750" i="1" dirty="0">
                <a:solidFill>
                  <a:srgbClr val="4A4A45"/>
                </a:solidFill>
                <a:latin typeface="Lato" pitchFamily="34" charset="0"/>
                <a:ea typeface="Lato" pitchFamily="34" charset="-122"/>
                <a:cs typeface="Lato" pitchFamily="34" charset="-120"/>
              </a:rPr>
              <a:t>rand N</a:t>
            </a:r>
            <a:r>
              <a:rPr lang="fr-BE" sz="1750" dirty="0">
                <a:solidFill>
                  <a:srgbClr val="4A4A45"/>
                </a:solidFill>
                <a:latin typeface="Lato" pitchFamily="34" charset="0"/>
                <a:ea typeface="Lato" pitchFamily="34" charset="-122"/>
                <a:cs typeface="Lato" pitchFamily="34" charset="-120"/>
              </a:rPr>
              <a:t>, 110, 4-16.</a:t>
            </a:r>
            <a:endParaRPr lang="fr-FR" sz="1750" dirty="0">
              <a:solidFill>
                <a:srgbClr val="4A4A45"/>
              </a:solidFill>
              <a:latin typeface="Lato" pitchFamily="34" charset="0"/>
              <a:ea typeface="Lato" pitchFamily="34" charset="-122"/>
              <a:cs typeface="Lato" pitchFamily="34" charset="-120"/>
            </a:endParaRPr>
          </a:p>
          <a:p>
            <a:pPr marL="0" indent="0">
              <a:lnSpc>
                <a:spcPts val="2850"/>
              </a:lnSpc>
              <a:buNone/>
            </a:pPr>
            <a:endParaRPr lang="fr-FR" sz="1750" b="1" noProof="0" dirty="0">
              <a:solidFill>
                <a:srgbClr val="4A4A45"/>
              </a:solidFill>
              <a:latin typeface="Lato" pitchFamily="34" charset="0"/>
              <a:ea typeface="Lato" pitchFamily="34" charset="-122"/>
              <a:cs typeface="Lato" pitchFamily="34" charset="-120"/>
            </a:endParaRPr>
          </a:p>
          <a:p>
            <a:pPr marL="0" indent="0">
              <a:lnSpc>
                <a:spcPts val="2850"/>
              </a:lnSpc>
              <a:buNone/>
            </a:pPr>
            <a:r>
              <a:rPr lang="fr-FR" sz="1750" b="1" noProof="0" dirty="0">
                <a:solidFill>
                  <a:srgbClr val="4A4A45"/>
                </a:solidFill>
                <a:latin typeface="Lato" pitchFamily="34" charset="0"/>
                <a:ea typeface="Lato" pitchFamily="34" charset="-122"/>
                <a:cs typeface="Lato" pitchFamily="34" charset="-120"/>
              </a:rPr>
              <a:t>Professeur en Sciences de l’éducation et de la formation à l’Université de Nantes</a:t>
            </a:r>
          </a:p>
          <a:p>
            <a:pPr marL="0" indent="0">
              <a:lnSpc>
                <a:spcPts val="2850"/>
              </a:lnSpc>
              <a:buNone/>
            </a:pPr>
            <a:r>
              <a:rPr lang="fr-FR" sz="1750" b="1" noProof="0" dirty="0">
                <a:solidFill>
                  <a:srgbClr val="4A4A45"/>
                </a:solidFill>
                <a:latin typeface="Lato" pitchFamily="34" charset="0"/>
                <a:ea typeface="Lato" pitchFamily="34" charset="-122"/>
                <a:cs typeface="Lato" pitchFamily="34" charset="-120"/>
              </a:rPr>
              <a:t>Didacticienne des mathématiques</a:t>
            </a:r>
            <a:endParaRPr lang="fr-FR" sz="1750" b="1" noProof="0" dirty="0"/>
          </a:p>
        </p:txBody>
      </p:sp>
      <p:sp>
        <p:nvSpPr>
          <p:cNvPr id="8" name="Text 4"/>
          <p:cNvSpPr/>
          <p:nvPr/>
        </p:nvSpPr>
        <p:spPr>
          <a:xfrm>
            <a:off x="793790" y="6431190"/>
            <a:ext cx="6961248" cy="1689189"/>
          </a:xfrm>
          <a:prstGeom prst="rect">
            <a:avLst/>
          </a:prstGeom>
          <a:noFill/>
          <a:ln/>
        </p:spPr>
        <p:txBody>
          <a:bodyPr wrap="none" lIns="0" tIns="0" rIns="0" bIns="0" rtlCol="0" anchor="t"/>
          <a:lstStyle/>
          <a:p>
            <a:pPr marL="0" indent="0" algn="l">
              <a:lnSpc>
                <a:spcPts val="3100"/>
              </a:lnSpc>
              <a:buNone/>
            </a:pPr>
            <a:r>
              <a:rPr lang="fr-FR" sz="2400" noProof="0" dirty="0">
                <a:solidFill>
                  <a:srgbClr val="4A4A45"/>
                </a:solidFill>
                <a:latin typeface="Lato Bold" pitchFamily="34" charset="0"/>
                <a:ea typeface="Lato Bold"/>
                <a:cs typeface="Lato Bold" pitchFamily="34" charset="-120"/>
              </a:rPr>
              <a:t>Sous la </a:t>
            </a:r>
            <a:r>
              <a:rPr lang="fr-FR" sz="2400" b="1" noProof="0" dirty="0">
                <a:solidFill>
                  <a:srgbClr val="4A4A45"/>
                </a:solidFill>
                <a:latin typeface="Lato Bold" pitchFamily="34" charset="0"/>
                <a:ea typeface="Lato Bold"/>
                <a:cs typeface="Lato Bold" pitchFamily="34" charset="-120"/>
              </a:rPr>
              <a:t>supe</a:t>
            </a:r>
            <a:r>
              <a:rPr lang="fr-FR" sz="2400" b="1" noProof="0" dirty="0">
                <a:solidFill>
                  <a:srgbClr val="4A4A45"/>
                </a:solidFill>
                <a:latin typeface="Lato" pitchFamily="34" charset="0"/>
                <a:ea typeface="Lato" pitchFamily="34" charset="-122"/>
                <a:cs typeface="Lato" pitchFamily="34" charset="-120"/>
              </a:rPr>
              <a:t>rvision du professeur Yann Lhoste</a:t>
            </a:r>
            <a:endParaRPr lang="fr-FR" sz="2400" b="1" noProof="0" dirty="0">
              <a:solidFill>
                <a:srgbClr val="4A4A45"/>
              </a:solidFill>
              <a:latin typeface="Lato Bold" pitchFamily="34" charset="0"/>
              <a:ea typeface="Lato Bold"/>
              <a:cs typeface="Lato Bold" pitchFamily="34" charset="-120"/>
            </a:endParaRPr>
          </a:p>
          <a:p>
            <a:pPr marL="0" indent="0" algn="l">
              <a:lnSpc>
                <a:spcPts val="3100"/>
              </a:lnSpc>
              <a:buNone/>
            </a:pPr>
            <a:endParaRPr lang="fr-FR" sz="2400" noProof="0" dirty="0">
              <a:solidFill>
                <a:srgbClr val="4A4A45"/>
              </a:solidFill>
              <a:latin typeface="Lato Bold" pitchFamily="34" charset="0"/>
              <a:ea typeface="Lato Bold"/>
              <a:cs typeface="Lato Bold" pitchFamily="34" charset="-120"/>
            </a:endParaRPr>
          </a:p>
          <a:p>
            <a:pPr marL="0" indent="0" algn="l">
              <a:lnSpc>
                <a:spcPts val="3100"/>
              </a:lnSpc>
              <a:buNone/>
            </a:pPr>
            <a:r>
              <a:rPr lang="fr-FR" sz="2400" noProof="0" dirty="0">
                <a:solidFill>
                  <a:srgbClr val="4A4A45"/>
                </a:solidFill>
                <a:latin typeface="Lato Bold" pitchFamily="34" charset="0"/>
                <a:ea typeface="Lato Bold"/>
                <a:cs typeface="Lato Bold" pitchFamily="34" charset="-120"/>
              </a:rPr>
              <a:t>P</a:t>
            </a:r>
            <a:r>
              <a:rPr lang="fr-FR" sz="2400" noProof="0" dirty="0">
                <a:solidFill>
                  <a:srgbClr val="4A4A45"/>
                </a:solidFill>
                <a:latin typeface="Lato" pitchFamily="34" charset="0"/>
                <a:ea typeface="Lato Bold"/>
                <a:cs typeface="Lato" pitchFamily="34" charset="-120"/>
              </a:rPr>
              <a:t>r</a:t>
            </a:r>
            <a:r>
              <a:rPr lang="fr-FR" sz="2400" noProof="0" dirty="0">
                <a:solidFill>
                  <a:srgbClr val="4A4A45"/>
                </a:solidFill>
                <a:latin typeface="Lato Bold" pitchFamily="34" charset="0"/>
                <a:ea typeface="Lato Bold"/>
                <a:cs typeface="Lato" pitchFamily="34" charset="-120"/>
              </a:rPr>
              <a:t>ésenté pa</a:t>
            </a:r>
            <a:r>
              <a:rPr lang="fr-FR" sz="2400" b="1" noProof="0" dirty="0">
                <a:solidFill>
                  <a:srgbClr val="4A4A45"/>
                </a:solidFill>
                <a:latin typeface="Lato" pitchFamily="34" charset="0"/>
                <a:ea typeface="Lato Bold"/>
                <a:cs typeface="Lato" pitchFamily="34" charset="-120"/>
              </a:rPr>
              <a:t>r</a:t>
            </a:r>
            <a:r>
              <a:rPr lang="fr-FR" sz="2400" noProof="0" dirty="0">
                <a:solidFill>
                  <a:srgbClr val="4A4A45"/>
                </a:solidFill>
                <a:latin typeface="Lato" pitchFamily="34" charset="0"/>
                <a:ea typeface="Lato Bold"/>
                <a:cs typeface="Lato" pitchFamily="34" charset="-120"/>
              </a:rPr>
              <a:t> 				</a:t>
            </a:r>
            <a:r>
              <a:rPr lang="fr-FR" sz="2400" noProof="0" dirty="0">
                <a:solidFill>
                  <a:srgbClr val="4A4A45"/>
                </a:solidFill>
                <a:latin typeface="Lato Bold" pitchFamily="34" charset="0"/>
                <a:ea typeface="Lato Bold"/>
                <a:cs typeface="Lato Bold" pitchFamily="34" charset="-120"/>
              </a:rPr>
              <a:t>Florian Crobeddu</a:t>
            </a:r>
          </a:p>
          <a:p>
            <a:pPr marL="0" indent="0" algn="l">
              <a:lnSpc>
                <a:spcPts val="3100"/>
              </a:lnSpc>
              <a:buNone/>
            </a:pPr>
            <a:r>
              <a:rPr lang="fr-FR" sz="2400" noProof="0" dirty="0">
                <a:solidFill>
                  <a:srgbClr val="4A4A45"/>
                </a:solidFill>
                <a:latin typeface="Lato Bold" pitchFamily="34" charset="0"/>
                <a:ea typeface="Lato Bold"/>
              </a:rPr>
              <a:t>                        				Salma Asshidi</a:t>
            </a:r>
          </a:p>
        </p:txBody>
      </p:sp>
      <p:pic>
        <p:nvPicPr>
          <p:cNvPr id="9" name="Image 8" descr="Une image contenant Graphique, Police, graphisme, texte&#10;&#10;Description générée automatiquement">
            <a:extLst>
              <a:ext uri="{FF2B5EF4-FFF2-40B4-BE49-F238E27FC236}">
                <a16:creationId xmlns:a16="http://schemas.microsoft.com/office/drawing/2014/main" id="{03E5BB4A-F060-B59F-4008-97D6A2FF0EDF}"/>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l="20126" t="22485" r="21691" b="27334"/>
          <a:stretch/>
        </p:blipFill>
        <p:spPr>
          <a:xfrm>
            <a:off x="12943840" y="278949"/>
            <a:ext cx="1400771" cy="1208104"/>
          </a:xfrm>
          <a:prstGeom prst="rect">
            <a:avLst/>
          </a:prstGeom>
        </p:spPr>
      </p:pic>
      <p:pic>
        <p:nvPicPr>
          <p:cNvPr id="10" name="Image 9">
            <a:extLst>
              <a:ext uri="{FF2B5EF4-FFF2-40B4-BE49-F238E27FC236}">
                <a16:creationId xmlns:a16="http://schemas.microsoft.com/office/drawing/2014/main" id="{08EA0A9C-EC67-4235-C1B7-D27A7FF215D8}"/>
              </a:ext>
            </a:extLst>
          </p:cNvPr>
          <p:cNvPicPr>
            <a:picLocks noChangeAspect="1"/>
          </p:cNvPicPr>
          <p:nvPr>
            <p:custDataLst>
              <p:tags r:id="rId2"/>
            </p:custDataLst>
          </p:nvPr>
        </p:nvPicPr>
        <p:blipFill>
          <a:blip r:embed="rId6">
            <a:alphaModFix amt="20000"/>
            <a:extLst>
              <a:ext uri="{28A0092B-C50C-407E-A947-70E740481C1C}">
                <a14:useLocalDpi xmlns:a14="http://schemas.microsoft.com/office/drawing/2010/main" val="0"/>
              </a:ext>
            </a:extLst>
          </a:blip>
          <a:stretch>
            <a:fillRect/>
          </a:stretch>
        </p:blipFill>
        <p:spPr>
          <a:xfrm>
            <a:off x="10220973" y="2768008"/>
            <a:ext cx="6268707" cy="6268707"/>
          </a:xfrm>
          <a:prstGeom prst="rect">
            <a:avLst/>
          </a:prstGeom>
        </p:spPr>
      </p:pic>
      <p:sp>
        <p:nvSpPr>
          <p:cNvPr id="11" name="Rectangle 10">
            <a:extLst>
              <a:ext uri="{FF2B5EF4-FFF2-40B4-BE49-F238E27FC236}">
                <a16:creationId xmlns:a16="http://schemas.microsoft.com/office/drawing/2014/main" id="{0FEB80CF-F04C-309D-5D10-16DAA56EC259}"/>
              </a:ext>
            </a:extLst>
          </p:cNvPr>
          <p:cNvSpPr/>
          <p:nvPr/>
        </p:nvSpPr>
        <p:spPr>
          <a:xfrm>
            <a:off x="12832080" y="7800340"/>
            <a:ext cx="1676400" cy="320040"/>
          </a:xfrm>
          <a:prstGeom prst="rect">
            <a:avLst/>
          </a:prstGeom>
          <a:solidFill>
            <a:srgbClr val="EFECE6"/>
          </a:solidFill>
          <a:ln>
            <a:solidFill>
              <a:srgbClr val="EFE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10446"/>
            <a:ext cx="11620738" cy="602456"/>
          </a:xfrm>
          <a:prstGeom prst="rect">
            <a:avLst/>
          </a:prstGeom>
          <a:noFill/>
          <a:ln/>
        </p:spPr>
        <p:txBody>
          <a:bodyPr wrap="none" lIns="0" tIns="0" rIns="0" bIns="0" rtlCol="0" anchor="t"/>
          <a:lstStyle/>
          <a:p>
            <a:pPr marL="0" indent="0">
              <a:lnSpc>
                <a:spcPts val="4700"/>
              </a:lnSpc>
              <a:buNone/>
            </a:pPr>
            <a:r>
              <a:rPr lang="fr-FR" sz="3750" b="1" noProof="0" dirty="0">
                <a:solidFill>
                  <a:srgbClr val="282824"/>
                </a:solidFill>
                <a:latin typeface="Lato Bold" pitchFamily="34" charset="0"/>
                <a:ea typeface="Lato Bold" pitchFamily="34" charset="-122"/>
                <a:cs typeface="Lato Bold" pitchFamily="34" charset="-120"/>
              </a:rPr>
              <a:t>Conditions pour une activité mathématique des élèves</a:t>
            </a:r>
            <a:endParaRPr lang="fr-FR" sz="3750" noProof="0" dirty="0"/>
          </a:p>
        </p:txBody>
      </p:sp>
      <p:pic>
        <p:nvPicPr>
          <p:cNvPr id="3" name="Image 0" descr="preencoded.png"/>
          <p:cNvPicPr>
            <a:picLocks noChangeAspect="1"/>
          </p:cNvPicPr>
          <p:nvPr/>
        </p:nvPicPr>
        <p:blipFill>
          <a:blip r:embed="rId3"/>
          <a:stretch>
            <a:fillRect/>
          </a:stretch>
        </p:blipFill>
        <p:spPr>
          <a:xfrm>
            <a:off x="3247430" y="1698427"/>
            <a:ext cx="1614011" cy="1419106"/>
          </a:xfrm>
          <a:prstGeom prst="rect">
            <a:avLst/>
          </a:prstGeom>
        </p:spPr>
      </p:pic>
      <p:sp>
        <p:nvSpPr>
          <p:cNvPr id="4" name="Text 1"/>
          <p:cNvSpPr/>
          <p:nvPr/>
        </p:nvSpPr>
        <p:spPr>
          <a:xfrm>
            <a:off x="3984546" y="2399109"/>
            <a:ext cx="139779" cy="385524"/>
          </a:xfrm>
          <a:prstGeom prst="rect">
            <a:avLst/>
          </a:prstGeom>
          <a:noFill/>
          <a:ln/>
        </p:spPr>
        <p:txBody>
          <a:bodyPr wrap="none" lIns="0" tIns="0" rIns="0" bIns="0" rtlCol="0" anchor="t"/>
          <a:lstStyle/>
          <a:p>
            <a:pPr marL="0" indent="0" algn="ctr">
              <a:lnSpc>
                <a:spcPts val="3000"/>
              </a:lnSpc>
              <a:buNone/>
            </a:pPr>
            <a:r>
              <a:rPr lang="fr-FR" sz="1850" b="1" noProof="0" dirty="0">
                <a:solidFill>
                  <a:srgbClr val="4A4A45"/>
                </a:solidFill>
                <a:latin typeface="Lato Bold" pitchFamily="34" charset="0"/>
                <a:ea typeface="Lato Bold" pitchFamily="34" charset="-122"/>
                <a:cs typeface="Lato Bold" pitchFamily="34" charset="-120"/>
              </a:rPr>
              <a:t>1</a:t>
            </a:r>
            <a:endParaRPr lang="fr-FR" sz="1850" noProof="0" dirty="0"/>
          </a:p>
        </p:txBody>
      </p:sp>
      <p:sp>
        <p:nvSpPr>
          <p:cNvPr id="5" name="Text 2"/>
          <p:cNvSpPr/>
          <p:nvPr/>
        </p:nvSpPr>
        <p:spPr>
          <a:xfrm>
            <a:off x="5054203" y="2045375"/>
            <a:ext cx="2409944" cy="301228"/>
          </a:xfrm>
          <a:prstGeom prst="rect">
            <a:avLst/>
          </a:prstGeom>
          <a:noFill/>
          <a:ln/>
        </p:spPr>
        <p:txBody>
          <a:bodyPr wrap="none" lIns="0" tIns="0" rIns="0" bIns="0" rtlCol="0" anchor="t"/>
          <a:lstStyle/>
          <a:p>
            <a:pPr marL="0" indent="0" algn="l">
              <a:lnSpc>
                <a:spcPts val="2350"/>
              </a:lnSpc>
              <a:buNone/>
            </a:pPr>
            <a:r>
              <a:rPr lang="fr-FR" sz="1850" b="1" noProof="0" dirty="0">
                <a:solidFill>
                  <a:srgbClr val="4A4A45"/>
                </a:solidFill>
                <a:latin typeface="Lato Bold" pitchFamily="34" charset="0"/>
                <a:ea typeface="Lato Bold" pitchFamily="34" charset="-122"/>
                <a:cs typeface="Lato Bold" pitchFamily="34" charset="-120"/>
              </a:rPr>
              <a:t>Pouvoir d'agir</a:t>
            </a:r>
            <a:endParaRPr lang="fr-FR" sz="1850" noProof="0" dirty="0"/>
          </a:p>
        </p:txBody>
      </p:sp>
      <p:sp>
        <p:nvSpPr>
          <p:cNvPr id="6" name="Text 3"/>
          <p:cNvSpPr/>
          <p:nvPr/>
        </p:nvSpPr>
        <p:spPr>
          <a:xfrm>
            <a:off x="5054203" y="2462213"/>
            <a:ext cx="5323165" cy="308372"/>
          </a:xfrm>
          <a:prstGeom prst="rect">
            <a:avLst/>
          </a:prstGeom>
          <a:noFill/>
          <a:ln/>
        </p:spPr>
        <p:txBody>
          <a:bodyPr wrap="none" lIns="0" tIns="0" rIns="0" bIns="0" rtlCol="0" anchor="t"/>
          <a:lstStyle/>
          <a:p>
            <a:pPr marL="0" indent="0" algn="l">
              <a:lnSpc>
                <a:spcPts val="2400"/>
              </a:lnSpc>
              <a:buNone/>
            </a:pPr>
            <a:r>
              <a:rPr lang="fr-FR" sz="1500" noProof="0" dirty="0">
                <a:solidFill>
                  <a:srgbClr val="4A4A45"/>
                </a:solidFill>
                <a:latin typeface="Lato" pitchFamily="34" charset="0"/>
                <a:ea typeface="Lato" pitchFamily="34" charset="-122"/>
                <a:cs typeface="Lato" pitchFamily="34" charset="-120"/>
              </a:rPr>
              <a:t>Permettre à l'élève d'exercer un pouvoir d'agir sur les situations.</a:t>
            </a:r>
            <a:endParaRPr lang="fr-FR" sz="1500" noProof="0" dirty="0"/>
          </a:p>
        </p:txBody>
      </p:sp>
      <p:sp>
        <p:nvSpPr>
          <p:cNvPr id="7" name="Shape 4"/>
          <p:cNvSpPr/>
          <p:nvPr/>
        </p:nvSpPr>
        <p:spPr>
          <a:xfrm>
            <a:off x="4909542" y="3132058"/>
            <a:ext cx="8878967" cy="11430"/>
          </a:xfrm>
          <a:prstGeom prst="roundRect">
            <a:avLst>
              <a:gd name="adj" fmla="val 253023"/>
            </a:avLst>
          </a:prstGeom>
          <a:solidFill>
            <a:srgbClr val="CBC5B8"/>
          </a:solidFill>
          <a:ln/>
        </p:spPr>
        <p:txBody>
          <a:bodyPr/>
          <a:lstStyle/>
          <a:p>
            <a:endParaRPr lang="fr-FR" noProof="0" dirty="0"/>
          </a:p>
        </p:txBody>
      </p:sp>
      <p:pic>
        <p:nvPicPr>
          <p:cNvPr id="8" name="Image 1" descr="preencoded.png"/>
          <p:cNvPicPr>
            <a:picLocks noChangeAspect="1"/>
          </p:cNvPicPr>
          <p:nvPr/>
        </p:nvPicPr>
        <p:blipFill>
          <a:blip r:embed="rId4"/>
          <a:stretch>
            <a:fillRect/>
          </a:stretch>
        </p:blipFill>
        <p:spPr>
          <a:xfrm>
            <a:off x="2440424" y="3165634"/>
            <a:ext cx="3228022" cy="1419106"/>
          </a:xfrm>
          <a:prstGeom prst="rect">
            <a:avLst/>
          </a:prstGeom>
        </p:spPr>
      </p:pic>
      <p:sp>
        <p:nvSpPr>
          <p:cNvPr id="9" name="Text 5"/>
          <p:cNvSpPr/>
          <p:nvPr/>
        </p:nvSpPr>
        <p:spPr>
          <a:xfrm>
            <a:off x="3984546" y="3682365"/>
            <a:ext cx="139779" cy="385524"/>
          </a:xfrm>
          <a:prstGeom prst="rect">
            <a:avLst/>
          </a:prstGeom>
          <a:noFill/>
          <a:ln/>
        </p:spPr>
        <p:txBody>
          <a:bodyPr wrap="none" lIns="0" tIns="0" rIns="0" bIns="0" rtlCol="0" anchor="t"/>
          <a:lstStyle/>
          <a:p>
            <a:pPr marL="0" indent="0" algn="ctr">
              <a:lnSpc>
                <a:spcPts val="3000"/>
              </a:lnSpc>
              <a:buNone/>
            </a:pPr>
            <a:r>
              <a:rPr lang="fr-FR" sz="1850" b="1" noProof="0" dirty="0">
                <a:solidFill>
                  <a:srgbClr val="4A4A45"/>
                </a:solidFill>
                <a:latin typeface="Lato Bold" pitchFamily="34" charset="0"/>
                <a:ea typeface="Lato Bold" pitchFamily="34" charset="-122"/>
                <a:cs typeface="Lato Bold" pitchFamily="34" charset="-120"/>
              </a:rPr>
              <a:t>2</a:t>
            </a:r>
            <a:endParaRPr lang="fr-FR" sz="1850" noProof="0" dirty="0"/>
          </a:p>
        </p:txBody>
      </p:sp>
      <p:sp>
        <p:nvSpPr>
          <p:cNvPr id="10" name="Text 6"/>
          <p:cNvSpPr/>
          <p:nvPr/>
        </p:nvSpPr>
        <p:spPr>
          <a:xfrm>
            <a:off x="5861209" y="3512582"/>
            <a:ext cx="2409944" cy="301228"/>
          </a:xfrm>
          <a:prstGeom prst="rect">
            <a:avLst/>
          </a:prstGeom>
          <a:noFill/>
          <a:ln/>
        </p:spPr>
        <p:txBody>
          <a:bodyPr wrap="none" lIns="0" tIns="0" rIns="0" bIns="0" rtlCol="0" anchor="t"/>
          <a:lstStyle/>
          <a:p>
            <a:pPr marL="0" indent="0" algn="l">
              <a:lnSpc>
                <a:spcPts val="2350"/>
              </a:lnSpc>
              <a:buNone/>
            </a:pPr>
            <a:r>
              <a:rPr lang="fr-FR" sz="1850" b="1" noProof="0" dirty="0">
                <a:solidFill>
                  <a:srgbClr val="4A4A45"/>
                </a:solidFill>
                <a:latin typeface="Lato Bold" pitchFamily="34" charset="0"/>
                <a:ea typeface="Lato Bold" pitchFamily="34" charset="-122"/>
                <a:cs typeface="Lato Bold" pitchFamily="34" charset="-120"/>
              </a:rPr>
              <a:t>Apprentissages</a:t>
            </a:r>
            <a:endParaRPr lang="fr-FR" sz="1850" noProof="0" dirty="0"/>
          </a:p>
        </p:txBody>
      </p:sp>
      <p:sp>
        <p:nvSpPr>
          <p:cNvPr id="11" name="Text 7"/>
          <p:cNvSpPr/>
          <p:nvPr/>
        </p:nvSpPr>
        <p:spPr>
          <a:xfrm>
            <a:off x="5861209" y="3929420"/>
            <a:ext cx="4741783" cy="308372"/>
          </a:xfrm>
          <a:prstGeom prst="rect">
            <a:avLst/>
          </a:prstGeom>
          <a:noFill/>
          <a:ln/>
        </p:spPr>
        <p:txBody>
          <a:bodyPr wrap="none" lIns="0" tIns="0" rIns="0" bIns="0" rtlCol="0" anchor="t"/>
          <a:lstStyle/>
          <a:p>
            <a:pPr marL="0" indent="0" algn="l">
              <a:lnSpc>
                <a:spcPts val="2400"/>
              </a:lnSpc>
              <a:buNone/>
            </a:pPr>
            <a:r>
              <a:rPr lang="fr-FR" sz="1500" noProof="0" dirty="0">
                <a:solidFill>
                  <a:srgbClr val="4A4A45"/>
                </a:solidFill>
                <a:latin typeface="Lato" pitchFamily="34" charset="0"/>
                <a:ea typeface="Lato" pitchFamily="34" charset="-122"/>
                <a:cs typeface="Lato" pitchFamily="34" charset="-120"/>
              </a:rPr>
              <a:t>Permettre des apprentissages mathématiques pour tous, dans une dynamique collective.</a:t>
            </a:r>
            <a:endParaRPr lang="fr-FR" sz="1500" noProof="0" dirty="0"/>
          </a:p>
        </p:txBody>
      </p:sp>
      <p:sp>
        <p:nvSpPr>
          <p:cNvPr id="12" name="Shape 8"/>
          <p:cNvSpPr/>
          <p:nvPr/>
        </p:nvSpPr>
        <p:spPr>
          <a:xfrm>
            <a:off x="5716548" y="4599265"/>
            <a:ext cx="8071961" cy="11430"/>
          </a:xfrm>
          <a:prstGeom prst="roundRect">
            <a:avLst>
              <a:gd name="adj" fmla="val 253023"/>
            </a:avLst>
          </a:prstGeom>
          <a:solidFill>
            <a:srgbClr val="CBC5B8"/>
          </a:solidFill>
          <a:ln/>
        </p:spPr>
        <p:txBody>
          <a:bodyPr/>
          <a:lstStyle/>
          <a:p>
            <a:endParaRPr lang="fr-FR" noProof="0" dirty="0"/>
          </a:p>
        </p:txBody>
      </p:sp>
      <p:pic>
        <p:nvPicPr>
          <p:cNvPr id="13" name="Image 2" descr="preencoded.png"/>
          <p:cNvPicPr>
            <a:picLocks noChangeAspect="1"/>
          </p:cNvPicPr>
          <p:nvPr/>
        </p:nvPicPr>
        <p:blipFill>
          <a:blip r:embed="rId5"/>
          <a:stretch>
            <a:fillRect/>
          </a:stretch>
        </p:blipFill>
        <p:spPr>
          <a:xfrm>
            <a:off x="1633418" y="4632841"/>
            <a:ext cx="4842034" cy="1419106"/>
          </a:xfrm>
          <a:prstGeom prst="rect">
            <a:avLst/>
          </a:prstGeom>
        </p:spPr>
      </p:pic>
      <p:sp>
        <p:nvSpPr>
          <p:cNvPr id="14" name="Text 9"/>
          <p:cNvSpPr/>
          <p:nvPr/>
        </p:nvSpPr>
        <p:spPr>
          <a:xfrm>
            <a:off x="3984546" y="5149572"/>
            <a:ext cx="139779" cy="385524"/>
          </a:xfrm>
          <a:prstGeom prst="rect">
            <a:avLst/>
          </a:prstGeom>
          <a:noFill/>
          <a:ln/>
        </p:spPr>
        <p:txBody>
          <a:bodyPr wrap="none" lIns="0" tIns="0" rIns="0" bIns="0" rtlCol="0" anchor="t"/>
          <a:lstStyle/>
          <a:p>
            <a:pPr marL="0" indent="0" algn="ctr">
              <a:lnSpc>
                <a:spcPts val="3000"/>
              </a:lnSpc>
              <a:buNone/>
            </a:pPr>
            <a:r>
              <a:rPr lang="fr-FR" sz="1850" b="1" noProof="0" dirty="0">
                <a:solidFill>
                  <a:srgbClr val="4A4A45"/>
                </a:solidFill>
                <a:latin typeface="Lato Bold" pitchFamily="34" charset="0"/>
                <a:ea typeface="Lato Bold" pitchFamily="34" charset="-122"/>
                <a:cs typeface="Lato Bold" pitchFamily="34" charset="-120"/>
              </a:rPr>
              <a:t>3</a:t>
            </a:r>
            <a:endParaRPr lang="fr-FR" sz="1850" noProof="0" dirty="0"/>
          </a:p>
        </p:txBody>
      </p:sp>
      <p:sp>
        <p:nvSpPr>
          <p:cNvPr id="15" name="Text 10"/>
          <p:cNvSpPr/>
          <p:nvPr/>
        </p:nvSpPr>
        <p:spPr>
          <a:xfrm>
            <a:off x="6668214" y="4979789"/>
            <a:ext cx="2688908" cy="301228"/>
          </a:xfrm>
          <a:prstGeom prst="rect">
            <a:avLst/>
          </a:prstGeom>
          <a:noFill/>
          <a:ln/>
        </p:spPr>
        <p:txBody>
          <a:bodyPr wrap="none" lIns="0" tIns="0" rIns="0" bIns="0" rtlCol="0" anchor="t"/>
          <a:lstStyle/>
          <a:p>
            <a:pPr marL="0" indent="0" algn="l">
              <a:lnSpc>
                <a:spcPts val="2350"/>
              </a:lnSpc>
              <a:buNone/>
            </a:pPr>
            <a:r>
              <a:rPr lang="fr-FR" sz="1850" b="1" noProof="0" dirty="0">
                <a:solidFill>
                  <a:srgbClr val="4A4A45"/>
                </a:solidFill>
                <a:latin typeface="Lato Bold" pitchFamily="34" charset="0"/>
                <a:ea typeface="Lato Bold" pitchFamily="34" charset="-122"/>
                <a:cs typeface="Lato Bold" pitchFamily="34" charset="-120"/>
              </a:rPr>
              <a:t>Goût des mathématiques</a:t>
            </a:r>
            <a:endParaRPr lang="fr-FR" sz="1850" noProof="0" dirty="0"/>
          </a:p>
        </p:txBody>
      </p:sp>
      <p:sp>
        <p:nvSpPr>
          <p:cNvPr id="16" name="Text 11"/>
          <p:cNvSpPr/>
          <p:nvPr/>
        </p:nvSpPr>
        <p:spPr>
          <a:xfrm>
            <a:off x="6668214" y="5396627"/>
            <a:ext cx="3517583" cy="308372"/>
          </a:xfrm>
          <a:prstGeom prst="rect">
            <a:avLst/>
          </a:prstGeom>
          <a:noFill/>
          <a:ln/>
        </p:spPr>
        <p:txBody>
          <a:bodyPr wrap="none" lIns="0" tIns="0" rIns="0" bIns="0" rtlCol="0" anchor="t"/>
          <a:lstStyle/>
          <a:p>
            <a:pPr marL="0" indent="0" algn="l">
              <a:lnSpc>
                <a:spcPts val="2400"/>
              </a:lnSpc>
              <a:buNone/>
            </a:pPr>
            <a:r>
              <a:rPr lang="fr-FR" sz="1500" noProof="0" dirty="0">
                <a:solidFill>
                  <a:srgbClr val="4A4A45"/>
                </a:solidFill>
                <a:latin typeface="Lato" pitchFamily="34" charset="0"/>
                <a:ea typeface="Lato" pitchFamily="34" charset="-122"/>
                <a:cs typeface="Lato" pitchFamily="34" charset="-120"/>
              </a:rPr>
              <a:t>Donner à tous le goût des mathématiques.</a:t>
            </a:r>
            <a:endParaRPr lang="fr-FR" sz="1500" noProof="0" dirty="0"/>
          </a:p>
        </p:txBody>
      </p:sp>
      <p:sp>
        <p:nvSpPr>
          <p:cNvPr id="17" name="Shape 12"/>
          <p:cNvSpPr/>
          <p:nvPr/>
        </p:nvSpPr>
        <p:spPr>
          <a:xfrm>
            <a:off x="6523553" y="6066473"/>
            <a:ext cx="7264956" cy="11430"/>
          </a:xfrm>
          <a:prstGeom prst="roundRect">
            <a:avLst>
              <a:gd name="adj" fmla="val 253023"/>
            </a:avLst>
          </a:prstGeom>
          <a:solidFill>
            <a:srgbClr val="CBC5B8"/>
          </a:solidFill>
          <a:ln/>
        </p:spPr>
        <p:txBody>
          <a:bodyPr/>
          <a:lstStyle/>
          <a:p>
            <a:endParaRPr lang="fr-FR" noProof="0" dirty="0"/>
          </a:p>
        </p:txBody>
      </p:sp>
      <p:pic>
        <p:nvPicPr>
          <p:cNvPr id="18" name="Image 3" descr="preencoded.png"/>
          <p:cNvPicPr>
            <a:picLocks noChangeAspect="1"/>
          </p:cNvPicPr>
          <p:nvPr/>
        </p:nvPicPr>
        <p:blipFill>
          <a:blip r:embed="rId6"/>
          <a:stretch>
            <a:fillRect/>
          </a:stretch>
        </p:blipFill>
        <p:spPr>
          <a:xfrm>
            <a:off x="826294" y="6100048"/>
            <a:ext cx="6456164" cy="1419106"/>
          </a:xfrm>
          <a:prstGeom prst="rect">
            <a:avLst/>
          </a:prstGeom>
        </p:spPr>
      </p:pic>
      <p:sp>
        <p:nvSpPr>
          <p:cNvPr id="19" name="Text 13"/>
          <p:cNvSpPr/>
          <p:nvPr/>
        </p:nvSpPr>
        <p:spPr>
          <a:xfrm>
            <a:off x="3984427" y="6616779"/>
            <a:ext cx="139779" cy="385524"/>
          </a:xfrm>
          <a:prstGeom prst="rect">
            <a:avLst/>
          </a:prstGeom>
          <a:noFill/>
          <a:ln/>
        </p:spPr>
        <p:txBody>
          <a:bodyPr wrap="none" lIns="0" tIns="0" rIns="0" bIns="0" rtlCol="0" anchor="t"/>
          <a:lstStyle/>
          <a:p>
            <a:pPr marL="0" indent="0" algn="ctr">
              <a:lnSpc>
                <a:spcPts val="3000"/>
              </a:lnSpc>
              <a:buNone/>
            </a:pPr>
            <a:r>
              <a:rPr lang="fr-FR" sz="1850" b="1" noProof="0" dirty="0">
                <a:solidFill>
                  <a:srgbClr val="4A4A45"/>
                </a:solidFill>
                <a:latin typeface="Lato Bold" pitchFamily="34" charset="0"/>
                <a:ea typeface="Lato Bold" pitchFamily="34" charset="-122"/>
                <a:cs typeface="Lato Bold" pitchFamily="34" charset="-120"/>
              </a:rPr>
              <a:t>4</a:t>
            </a:r>
            <a:endParaRPr lang="fr-FR" sz="1850" noProof="0" dirty="0"/>
          </a:p>
        </p:txBody>
      </p:sp>
      <p:sp>
        <p:nvSpPr>
          <p:cNvPr id="20" name="Text 14"/>
          <p:cNvSpPr/>
          <p:nvPr/>
        </p:nvSpPr>
        <p:spPr>
          <a:xfrm>
            <a:off x="7475220" y="6292810"/>
            <a:ext cx="3054310" cy="301228"/>
          </a:xfrm>
          <a:prstGeom prst="rect">
            <a:avLst/>
          </a:prstGeom>
          <a:noFill/>
          <a:ln/>
        </p:spPr>
        <p:txBody>
          <a:bodyPr wrap="none" lIns="0" tIns="0" rIns="0" bIns="0" rtlCol="0" anchor="t"/>
          <a:lstStyle/>
          <a:p>
            <a:pPr marL="0" indent="0" algn="l">
              <a:lnSpc>
                <a:spcPts val="2350"/>
              </a:lnSpc>
              <a:buNone/>
            </a:pPr>
            <a:r>
              <a:rPr lang="fr-FR" sz="1850" b="1" noProof="0" dirty="0">
                <a:solidFill>
                  <a:srgbClr val="4A4A45"/>
                </a:solidFill>
                <a:latin typeface="Lato Bold" pitchFamily="34" charset="0"/>
                <a:ea typeface="Lato Bold" pitchFamily="34" charset="-122"/>
                <a:cs typeface="Lato Bold" pitchFamily="34" charset="-120"/>
              </a:rPr>
              <a:t>Rapport aux mathématiques</a:t>
            </a:r>
            <a:endParaRPr lang="fr-FR" sz="1850" noProof="0" dirty="0"/>
          </a:p>
        </p:txBody>
      </p:sp>
      <p:sp>
        <p:nvSpPr>
          <p:cNvPr id="21" name="Text 15"/>
          <p:cNvSpPr/>
          <p:nvPr/>
        </p:nvSpPr>
        <p:spPr>
          <a:xfrm>
            <a:off x="7475220" y="6709648"/>
            <a:ext cx="6168628" cy="616744"/>
          </a:xfrm>
          <a:prstGeom prst="rect">
            <a:avLst/>
          </a:prstGeom>
          <a:noFill/>
          <a:ln/>
        </p:spPr>
        <p:txBody>
          <a:bodyPr wrap="square" lIns="0" tIns="0" rIns="0" bIns="0" rtlCol="0" anchor="t"/>
          <a:lstStyle/>
          <a:p>
            <a:pPr marL="0" indent="0" algn="l">
              <a:lnSpc>
                <a:spcPts val="2400"/>
              </a:lnSpc>
              <a:buNone/>
            </a:pPr>
            <a:r>
              <a:rPr lang="fr-FR" sz="1500" noProof="0" dirty="0">
                <a:solidFill>
                  <a:srgbClr val="4A4A45"/>
                </a:solidFill>
                <a:latin typeface="Lato" pitchFamily="34" charset="0"/>
                <a:ea typeface="Lato" pitchFamily="34" charset="-122"/>
                <a:cs typeface="Lato" pitchFamily="34" charset="-120"/>
              </a:rPr>
              <a:t>Installer un rapport aux mathématiques qui permet une émancipation par les savoirs.</a:t>
            </a:r>
            <a:endParaRPr lang="fr-FR" sz="1500" noProof="0" dirty="0"/>
          </a:p>
        </p:txBody>
      </p:sp>
      <p:sp>
        <p:nvSpPr>
          <p:cNvPr id="22" name="Rectangle 21">
            <a:extLst>
              <a:ext uri="{FF2B5EF4-FFF2-40B4-BE49-F238E27FC236}">
                <a16:creationId xmlns:a16="http://schemas.microsoft.com/office/drawing/2014/main" id="{47CC22D4-AC63-DB64-5BAA-FC58FAC7FE68}"/>
              </a:ext>
            </a:extLst>
          </p:cNvPr>
          <p:cNvSpPr/>
          <p:nvPr/>
        </p:nvSpPr>
        <p:spPr>
          <a:xfrm>
            <a:off x="12832080" y="7800340"/>
            <a:ext cx="1676400" cy="320040"/>
          </a:xfrm>
          <a:prstGeom prst="rect">
            <a:avLst/>
          </a:prstGeom>
          <a:solidFill>
            <a:srgbClr val="EFECE6"/>
          </a:solidFill>
          <a:ln>
            <a:solidFill>
              <a:srgbClr val="EFE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3" name="Text 0"/>
          <p:cNvSpPr/>
          <p:nvPr/>
        </p:nvSpPr>
        <p:spPr>
          <a:xfrm>
            <a:off x="793790" y="1775817"/>
            <a:ext cx="5670590" cy="708779"/>
          </a:xfrm>
          <a:prstGeom prst="rect">
            <a:avLst/>
          </a:prstGeom>
          <a:noFill/>
          <a:ln/>
        </p:spPr>
        <p:txBody>
          <a:bodyPr wrap="none" lIns="0" tIns="0" rIns="0" bIns="0" rtlCol="0" anchor="t"/>
          <a:lstStyle/>
          <a:p>
            <a:pPr marL="0" indent="0">
              <a:lnSpc>
                <a:spcPts val="5550"/>
              </a:lnSpc>
              <a:buNone/>
            </a:pPr>
            <a:r>
              <a:rPr lang="fr-FR" sz="4450" b="1" noProof="0" dirty="0">
                <a:solidFill>
                  <a:srgbClr val="282824"/>
                </a:solidFill>
                <a:latin typeface="Lato Bold" pitchFamily="34" charset="0"/>
                <a:ea typeface="Lato Bold" pitchFamily="34" charset="-122"/>
                <a:cs typeface="Lato Bold" pitchFamily="34" charset="-120"/>
              </a:rPr>
              <a:t>Conclusion</a:t>
            </a:r>
            <a:endParaRPr lang="fr-FR" sz="4450" noProof="0" dirty="0"/>
          </a:p>
        </p:txBody>
      </p:sp>
      <p:sp>
        <p:nvSpPr>
          <p:cNvPr id="4" name="Text 1"/>
          <p:cNvSpPr/>
          <p:nvPr/>
        </p:nvSpPr>
        <p:spPr>
          <a:xfrm>
            <a:off x="793790" y="2824758"/>
            <a:ext cx="7539982" cy="3629025"/>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Les conditions renvoient pour la majorité au travail qu'effectue l'enseignant en amont de la réalisation de la situation en classe : identification des savoirs visés, conception et choix d'une situation dont les caractéristiques contraignent à mobiliser le savoir visé et permettent la validation, identification des fonctions didactiques du matériel, formulation d'une consigne qui précise un but et des critères de réussite, anticipation de la façon dont l'activité va être présentée aux élèves et des interventions auprès des élèves au cours de l'activité dans une </a:t>
            </a:r>
            <a:r>
              <a:rPr lang="fr-FR" sz="1750" noProof="0">
                <a:solidFill>
                  <a:srgbClr val="4A4A45"/>
                </a:solidFill>
                <a:latin typeface="Lato" pitchFamily="34" charset="0"/>
                <a:ea typeface="Lato" pitchFamily="34" charset="-122"/>
                <a:cs typeface="Lato" pitchFamily="34" charset="-120"/>
              </a:rPr>
              <a:t>dynamique sociale.</a:t>
            </a:r>
            <a:endParaRPr lang="fr-FR" sz="1750" noProof="0" dirty="0"/>
          </a:p>
        </p:txBody>
      </p:sp>
      <p:sp>
        <p:nvSpPr>
          <p:cNvPr id="5" name="Rectangle 4">
            <a:extLst>
              <a:ext uri="{FF2B5EF4-FFF2-40B4-BE49-F238E27FC236}">
                <a16:creationId xmlns:a16="http://schemas.microsoft.com/office/drawing/2014/main" id="{C8C3626F-F9A3-E3D2-AE49-68E3C85FB4E8}"/>
              </a:ext>
            </a:extLst>
          </p:cNvPr>
          <p:cNvSpPr/>
          <p:nvPr/>
        </p:nvSpPr>
        <p:spPr>
          <a:xfrm>
            <a:off x="12832080" y="7800340"/>
            <a:ext cx="1676400" cy="320040"/>
          </a:xfrm>
          <a:prstGeom prst="rect">
            <a:avLst/>
          </a:prstGeom>
          <a:solidFill>
            <a:srgbClr val="EFECE6"/>
          </a:solidFill>
          <a:ln>
            <a:solidFill>
              <a:srgbClr val="EFE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2" name="Image 1">
            <a:extLst>
              <a:ext uri="{FF2B5EF4-FFF2-40B4-BE49-F238E27FC236}">
                <a16:creationId xmlns:a16="http://schemas.microsoft.com/office/drawing/2014/main" id="{BF6A0CCE-78A8-D2C7-AA4A-F3C9CD87A2D9}"/>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774C4-4219-29CA-E0A7-7D69D32116A6}"/>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1057ABDF-8201-D174-85AF-78421A4D614B}"/>
              </a:ext>
            </a:extLst>
          </p:cNvPr>
          <p:cNvSpPr/>
          <p:nvPr/>
        </p:nvSpPr>
        <p:spPr>
          <a:xfrm>
            <a:off x="732175" y="486462"/>
            <a:ext cx="6628986" cy="1396762"/>
          </a:xfrm>
          <a:prstGeom prst="rect">
            <a:avLst/>
          </a:prstGeom>
          <a:noFill/>
          <a:ln/>
        </p:spPr>
        <p:txBody>
          <a:bodyPr wrap="none" lIns="0" tIns="0" rIns="0" bIns="0" rtlCol="0" anchor="t"/>
          <a:lstStyle/>
          <a:p>
            <a:pPr marL="0" indent="0">
              <a:lnSpc>
                <a:spcPts val="5550"/>
              </a:lnSpc>
              <a:buNone/>
            </a:pPr>
            <a:r>
              <a:rPr lang="fr-FR" sz="4800" b="1" noProof="0" dirty="0">
                <a:ea typeface="Lato Bold" pitchFamily="34" charset="-122"/>
                <a:cs typeface="Lato Bold" pitchFamily="34" charset="-120"/>
              </a:rPr>
              <a:t>Inté</a:t>
            </a:r>
            <a:r>
              <a:rPr lang="fr-FR" sz="4800" b="1" dirty="0" err="1">
                <a:ea typeface="Lato" pitchFamily="34" charset="-122"/>
                <a:cs typeface="Lato" pitchFamily="34" charset="-120"/>
              </a:rPr>
              <a:t>rêt</a:t>
            </a:r>
            <a:r>
              <a:rPr lang="fr-FR" sz="4800" b="1" dirty="0">
                <a:ea typeface="Lato" pitchFamily="34" charset="-122"/>
                <a:cs typeface="Lato" pitchFamily="34" charset="-120"/>
              </a:rPr>
              <a:t> pour la formation </a:t>
            </a:r>
            <a:br>
              <a:rPr lang="fr-FR" sz="4800" b="1" dirty="0">
                <a:ea typeface="Lato" pitchFamily="34" charset="-122"/>
                <a:cs typeface="Lato" pitchFamily="34" charset="-120"/>
              </a:rPr>
            </a:br>
            <a:r>
              <a:rPr lang="fr-FR" sz="4800" b="1" dirty="0">
                <a:ea typeface="Lato" pitchFamily="34" charset="-122"/>
                <a:cs typeface="Lato" pitchFamily="34" charset="-120"/>
              </a:rPr>
              <a:t>des enseignants</a:t>
            </a:r>
            <a:endParaRPr lang="fr-FR" sz="4800" b="1" noProof="0" dirty="0"/>
          </a:p>
        </p:txBody>
      </p:sp>
      <p:sp>
        <p:nvSpPr>
          <p:cNvPr id="4" name="Text 1">
            <a:extLst>
              <a:ext uri="{FF2B5EF4-FFF2-40B4-BE49-F238E27FC236}">
                <a16:creationId xmlns:a16="http://schemas.microsoft.com/office/drawing/2014/main" id="{17DF6977-308F-2832-21BF-63658027B085}"/>
              </a:ext>
            </a:extLst>
          </p:cNvPr>
          <p:cNvSpPr/>
          <p:nvPr/>
        </p:nvSpPr>
        <p:spPr>
          <a:xfrm>
            <a:off x="793790" y="2824758"/>
            <a:ext cx="7556421" cy="3629025"/>
          </a:xfrm>
          <a:prstGeom prst="rect">
            <a:avLst/>
          </a:prstGeom>
          <a:noFill/>
          <a:ln/>
        </p:spPr>
        <p:txBody>
          <a:bodyPr wrap="square" lIns="0" tIns="0" rIns="0" bIns="0" rtlCol="0" anchor="t"/>
          <a:lstStyle/>
          <a:p>
            <a:pPr marL="0" indent="0" algn="just">
              <a:lnSpc>
                <a:spcPts val="2850"/>
              </a:lnSpc>
              <a:buNone/>
            </a:pPr>
            <a:endParaRPr lang="fr-FR" sz="1750" noProof="0" dirty="0"/>
          </a:p>
        </p:txBody>
      </p:sp>
      <p:sp>
        <p:nvSpPr>
          <p:cNvPr id="5" name="Rectangle 4">
            <a:extLst>
              <a:ext uri="{FF2B5EF4-FFF2-40B4-BE49-F238E27FC236}">
                <a16:creationId xmlns:a16="http://schemas.microsoft.com/office/drawing/2014/main" id="{2645666C-3FDA-8D04-42CA-E39EC498C9A5}"/>
              </a:ext>
            </a:extLst>
          </p:cNvPr>
          <p:cNvSpPr/>
          <p:nvPr/>
        </p:nvSpPr>
        <p:spPr>
          <a:xfrm>
            <a:off x="12832080" y="7800340"/>
            <a:ext cx="1676400" cy="320040"/>
          </a:xfrm>
          <a:prstGeom prst="rect">
            <a:avLst/>
          </a:prstGeom>
          <a:solidFill>
            <a:srgbClr val="EFECE6"/>
          </a:solidFill>
          <a:ln>
            <a:solidFill>
              <a:srgbClr val="EFE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6" name="ZoneTexte 5">
            <a:extLst>
              <a:ext uri="{FF2B5EF4-FFF2-40B4-BE49-F238E27FC236}">
                <a16:creationId xmlns:a16="http://schemas.microsoft.com/office/drawing/2014/main" id="{37715066-6FCB-E041-74ED-2998D5FDD400}"/>
              </a:ext>
            </a:extLst>
          </p:cNvPr>
          <p:cNvSpPr txBox="1"/>
          <p:nvPr/>
        </p:nvSpPr>
        <p:spPr>
          <a:xfrm>
            <a:off x="427047" y="1870138"/>
            <a:ext cx="13776305" cy="880369"/>
          </a:xfrm>
          <a:prstGeom prst="rect">
            <a:avLst/>
          </a:prstGeom>
          <a:noFill/>
        </p:spPr>
        <p:txBody>
          <a:bodyPr wrap="square">
            <a:spAutoFit/>
          </a:bodyPr>
          <a:lstStyle/>
          <a:p>
            <a:pPr>
              <a:lnSpc>
                <a:spcPct val="150000"/>
              </a:lnSpc>
            </a:pPr>
            <a:r>
              <a:rPr lang="fr-BE" i="1" dirty="0"/>
              <a:t>Selon nous, les conditions didactiques pour l'apprentissage des mathématiques à l'école maternelle a un intérêt pour la formation des enseignants, car </a:t>
            </a:r>
            <a:r>
              <a:rPr lang="fr-BE" i="1"/>
              <a:t>elles mettent </a:t>
            </a:r>
            <a:r>
              <a:rPr lang="fr-BE" i="1" dirty="0"/>
              <a:t>en lumière différents aspects pour une </a:t>
            </a:r>
            <a:r>
              <a:rPr lang="fr-BE" i="1"/>
              <a:t>pédagogie plus </a:t>
            </a:r>
            <a:r>
              <a:rPr lang="fr-BE" b="1" i="1"/>
              <a:t>efficace </a:t>
            </a:r>
            <a:r>
              <a:rPr lang="fr-BE" b="1" i="1" dirty="0"/>
              <a:t>et équitable.</a:t>
            </a:r>
            <a:endParaRPr lang="fr-FR" b="1" i="1" dirty="0"/>
          </a:p>
        </p:txBody>
      </p:sp>
      <p:pic>
        <p:nvPicPr>
          <p:cNvPr id="8" name="Image 0" descr="preencoded.png">
            <a:extLst>
              <a:ext uri="{FF2B5EF4-FFF2-40B4-BE49-F238E27FC236}">
                <a16:creationId xmlns:a16="http://schemas.microsoft.com/office/drawing/2014/main" id="{F225A6B5-9A7E-7555-9805-F335299750DD}"/>
              </a:ext>
            </a:extLst>
          </p:cNvPr>
          <p:cNvPicPr>
            <a:picLocks noChangeAspect="1"/>
          </p:cNvPicPr>
          <p:nvPr/>
        </p:nvPicPr>
        <p:blipFill>
          <a:blip r:embed="rId3"/>
          <a:stretch>
            <a:fillRect/>
          </a:stretch>
        </p:blipFill>
        <p:spPr>
          <a:xfrm>
            <a:off x="177403" y="2932585"/>
            <a:ext cx="4347567" cy="861893"/>
          </a:xfrm>
          <a:prstGeom prst="rect">
            <a:avLst/>
          </a:prstGeom>
        </p:spPr>
      </p:pic>
      <p:pic>
        <p:nvPicPr>
          <p:cNvPr id="9" name="Image 1" descr="preencoded.png">
            <a:extLst>
              <a:ext uri="{FF2B5EF4-FFF2-40B4-BE49-F238E27FC236}">
                <a16:creationId xmlns:a16="http://schemas.microsoft.com/office/drawing/2014/main" id="{14D19807-DB30-1F9C-9FD2-D7760FBBEC02}"/>
              </a:ext>
            </a:extLst>
          </p:cNvPr>
          <p:cNvPicPr>
            <a:picLocks noChangeAspect="1"/>
          </p:cNvPicPr>
          <p:nvPr/>
        </p:nvPicPr>
        <p:blipFill>
          <a:blip r:embed="rId4"/>
          <a:stretch>
            <a:fillRect/>
          </a:stretch>
        </p:blipFill>
        <p:spPr>
          <a:xfrm>
            <a:off x="5068941" y="2932585"/>
            <a:ext cx="4347567" cy="861893"/>
          </a:xfrm>
          <a:prstGeom prst="rect">
            <a:avLst/>
          </a:prstGeom>
        </p:spPr>
      </p:pic>
      <p:pic>
        <p:nvPicPr>
          <p:cNvPr id="10" name="Image 2" descr="preencoded.png">
            <a:extLst>
              <a:ext uri="{FF2B5EF4-FFF2-40B4-BE49-F238E27FC236}">
                <a16:creationId xmlns:a16="http://schemas.microsoft.com/office/drawing/2014/main" id="{B551944E-D670-906C-666F-0BA508B9FA68}"/>
              </a:ext>
            </a:extLst>
          </p:cNvPr>
          <p:cNvPicPr>
            <a:picLocks noChangeAspect="1"/>
          </p:cNvPicPr>
          <p:nvPr/>
        </p:nvPicPr>
        <p:blipFill>
          <a:blip r:embed="rId5"/>
          <a:stretch>
            <a:fillRect/>
          </a:stretch>
        </p:blipFill>
        <p:spPr>
          <a:xfrm>
            <a:off x="9960479" y="2932585"/>
            <a:ext cx="4347567" cy="861893"/>
          </a:xfrm>
          <a:prstGeom prst="rect">
            <a:avLst/>
          </a:prstGeom>
        </p:spPr>
      </p:pic>
      <p:sp>
        <p:nvSpPr>
          <p:cNvPr id="12" name="ZoneTexte 11">
            <a:extLst>
              <a:ext uri="{FF2B5EF4-FFF2-40B4-BE49-F238E27FC236}">
                <a16:creationId xmlns:a16="http://schemas.microsoft.com/office/drawing/2014/main" id="{F50BE9B8-C047-219B-E1E9-854995373F8C}"/>
              </a:ext>
            </a:extLst>
          </p:cNvPr>
          <p:cNvSpPr txBox="1"/>
          <p:nvPr/>
        </p:nvSpPr>
        <p:spPr>
          <a:xfrm>
            <a:off x="450682" y="4221577"/>
            <a:ext cx="3705681" cy="3831818"/>
          </a:xfrm>
          <a:prstGeom prst="rect">
            <a:avLst/>
          </a:prstGeom>
          <a:noFill/>
        </p:spPr>
        <p:txBody>
          <a:bodyPr wrap="square">
            <a:spAutoFit/>
          </a:bodyPr>
          <a:lstStyle/>
          <a:p>
            <a:r>
              <a:rPr lang="fr-BE" sz="2100" b="1" dirty="0">
                <a:latin typeface="Lato" panose="020F0502020204030203" pitchFamily="34" charset="0"/>
                <a:ea typeface="Lato" panose="020F0502020204030203" pitchFamily="34" charset="0"/>
                <a:cs typeface="Lato" panose="020F0502020204030203" pitchFamily="34" charset="0"/>
              </a:rPr>
              <a:t>Identification des savoirs en jeu </a:t>
            </a:r>
          </a:p>
          <a:p>
            <a:pPr algn="just">
              <a:lnSpc>
                <a:spcPct val="150000"/>
              </a:lnSpc>
            </a:pPr>
            <a:endParaRPr lang="fr-BE" sz="2100" b="1" dirty="0">
              <a:latin typeface="Lato" panose="020F0502020204030203" pitchFamily="34" charset="0"/>
              <a:ea typeface="Lato" panose="020F0502020204030203" pitchFamily="34" charset="0"/>
              <a:cs typeface="Lato" panose="020F0502020204030203" pitchFamily="34" charset="0"/>
            </a:endParaRPr>
          </a:p>
          <a:p>
            <a:pPr algn="just">
              <a:lnSpc>
                <a:spcPct val="150000"/>
              </a:lnSpc>
            </a:pPr>
            <a:r>
              <a:rPr lang="fr-BE" sz="1650" dirty="0">
                <a:latin typeface="Lato" panose="020F0502020204030203" pitchFamily="34" charset="0"/>
                <a:ea typeface="Lato" panose="020F0502020204030203" pitchFamily="34" charset="0"/>
                <a:cs typeface="Lato" panose="020F0502020204030203" pitchFamily="34" charset="0"/>
              </a:rPr>
              <a:t>Nécessité pour les enseignants d'identifier clairement les savoirs mathématiques spécifiques que les élèves doivent acquérir. Souvent, ces savoirs sont implicites car ils sont familiers pour un adulte.</a:t>
            </a:r>
            <a:endParaRPr lang="fr-FR" sz="1650" dirty="0">
              <a:latin typeface="Lato" panose="020F0502020204030203" pitchFamily="34" charset="0"/>
              <a:ea typeface="Lato" panose="020F0502020204030203" pitchFamily="34" charset="0"/>
              <a:cs typeface="Lato" panose="020F0502020204030203" pitchFamily="34" charset="0"/>
            </a:endParaRPr>
          </a:p>
          <a:p>
            <a:endParaRPr lang="fr-BE" sz="2100" b="1" dirty="0">
              <a:latin typeface="Lato" panose="020F0502020204030203" pitchFamily="34" charset="0"/>
              <a:ea typeface="Lato" panose="020F0502020204030203" pitchFamily="34" charset="0"/>
              <a:cs typeface="Lato" panose="020F0502020204030203" pitchFamily="34" charset="0"/>
            </a:endParaRPr>
          </a:p>
        </p:txBody>
      </p:sp>
      <p:sp>
        <p:nvSpPr>
          <p:cNvPr id="14" name="ZoneTexte 13">
            <a:extLst>
              <a:ext uri="{FF2B5EF4-FFF2-40B4-BE49-F238E27FC236}">
                <a16:creationId xmlns:a16="http://schemas.microsoft.com/office/drawing/2014/main" id="{2B3CA791-866E-0601-468F-6D270DC96FC2}"/>
              </a:ext>
            </a:extLst>
          </p:cNvPr>
          <p:cNvSpPr txBox="1"/>
          <p:nvPr/>
        </p:nvSpPr>
        <p:spPr>
          <a:xfrm>
            <a:off x="4844969" y="4221577"/>
            <a:ext cx="4730012" cy="3677738"/>
          </a:xfrm>
          <a:prstGeom prst="rect">
            <a:avLst/>
          </a:prstGeom>
          <a:noFill/>
        </p:spPr>
        <p:txBody>
          <a:bodyPr wrap="square">
            <a:spAutoFit/>
          </a:bodyPr>
          <a:lstStyle/>
          <a:p>
            <a:pPr algn="just">
              <a:lnSpc>
                <a:spcPct val="150000"/>
              </a:lnSpc>
            </a:pPr>
            <a:r>
              <a:rPr lang="fr-BE" sz="2100" b="1" dirty="0">
                <a:latin typeface="Lato" panose="020F0502020204030203" pitchFamily="34" charset="0"/>
                <a:ea typeface="Lato" panose="020F0502020204030203" pitchFamily="34" charset="0"/>
                <a:cs typeface="Lato" panose="020F0502020204030203" pitchFamily="34" charset="0"/>
              </a:rPr>
              <a:t>Conception de situations-problèmes </a:t>
            </a:r>
          </a:p>
          <a:p>
            <a:pPr algn="just">
              <a:lnSpc>
                <a:spcPct val="150000"/>
              </a:lnSpc>
            </a:pPr>
            <a:endParaRPr lang="fr-BE" sz="2100" b="1" dirty="0">
              <a:latin typeface="Lato" panose="020F0502020204030203" pitchFamily="34" charset="0"/>
              <a:ea typeface="Lato" panose="020F0502020204030203" pitchFamily="34" charset="0"/>
              <a:cs typeface="Lato" panose="020F0502020204030203" pitchFamily="34" charset="0"/>
            </a:endParaRPr>
          </a:p>
          <a:p>
            <a:pPr algn="just">
              <a:lnSpc>
                <a:spcPct val="150000"/>
              </a:lnSpc>
            </a:pPr>
            <a:r>
              <a:rPr lang="fr-BE" sz="1650" dirty="0">
                <a:latin typeface="Lato" panose="020F0502020204030203" pitchFamily="34" charset="0"/>
                <a:ea typeface="Lato" panose="020F0502020204030203" pitchFamily="34" charset="0"/>
                <a:cs typeface="Lato" panose="020F0502020204030203" pitchFamily="34" charset="0"/>
              </a:rPr>
              <a:t>Mise en avant des caractéristiques d'une situation-problème efficace. Les futurs enseignants apprennent à concevoir des activités qui permettront aux élèves de s'engager, de mobiliser leurs connaissances, de valider leurs solutions et de construire de nouvelles connaissances. </a:t>
            </a:r>
            <a:endParaRPr lang="fr-FR" sz="1650" dirty="0">
              <a:latin typeface="Lato" panose="020F0502020204030203" pitchFamily="34" charset="0"/>
              <a:ea typeface="Lato" panose="020F0502020204030203" pitchFamily="34" charset="0"/>
              <a:cs typeface="Lato" panose="020F0502020204030203" pitchFamily="34" charset="0"/>
            </a:endParaRPr>
          </a:p>
        </p:txBody>
      </p:sp>
      <p:sp>
        <p:nvSpPr>
          <p:cNvPr id="16" name="ZoneTexte 15">
            <a:extLst>
              <a:ext uri="{FF2B5EF4-FFF2-40B4-BE49-F238E27FC236}">
                <a16:creationId xmlns:a16="http://schemas.microsoft.com/office/drawing/2014/main" id="{B8FA9F93-482C-EE55-6BB9-A43924C5F3B5}"/>
              </a:ext>
            </a:extLst>
          </p:cNvPr>
          <p:cNvSpPr txBox="1"/>
          <p:nvPr/>
        </p:nvSpPr>
        <p:spPr>
          <a:xfrm>
            <a:off x="9778468" y="4177987"/>
            <a:ext cx="4730012" cy="3296928"/>
          </a:xfrm>
          <a:prstGeom prst="rect">
            <a:avLst/>
          </a:prstGeom>
          <a:noFill/>
        </p:spPr>
        <p:txBody>
          <a:bodyPr wrap="square">
            <a:spAutoFit/>
          </a:bodyPr>
          <a:lstStyle/>
          <a:p>
            <a:pPr algn="just">
              <a:lnSpc>
                <a:spcPct val="150000"/>
              </a:lnSpc>
            </a:pPr>
            <a:r>
              <a:rPr lang="fr-BE" sz="2100" b="1" dirty="0">
                <a:latin typeface="Lato" panose="020F0502020204030203" pitchFamily="34" charset="0"/>
                <a:ea typeface="Lato" panose="020F0502020204030203" pitchFamily="34" charset="0"/>
                <a:cs typeface="Lato" panose="020F0502020204030203" pitchFamily="34" charset="0"/>
              </a:rPr>
              <a:t>Développement d'un rapport positif aux mathématiques </a:t>
            </a:r>
          </a:p>
          <a:p>
            <a:pPr algn="just">
              <a:lnSpc>
                <a:spcPct val="150000"/>
              </a:lnSpc>
            </a:pPr>
            <a:r>
              <a:rPr lang="fr-BE" sz="1650" dirty="0">
                <a:latin typeface="Lato" panose="020F0502020204030203" pitchFamily="34" charset="0"/>
                <a:ea typeface="Lato" panose="020F0502020204030203" pitchFamily="34" charset="0"/>
                <a:cs typeface="Lato" panose="020F0502020204030203" pitchFamily="34" charset="0"/>
              </a:rPr>
              <a:t>Créer un environnement où les élèves prennent plaisir à résoudre des problèmes et où ils se sentent capables de réussir. Cela contribue à installer, dès la maternelle, un rapport aux mathématiques qui permet une émancipation par les savoirs.</a:t>
            </a:r>
            <a:endParaRPr lang="fr-FR" sz="165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8638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7BF565E3-5CFB-6250-BC5F-38430A29D5FB}"/>
              </a:ext>
            </a:extLst>
          </p:cNvPr>
          <p:cNvSpPr/>
          <p:nvPr/>
        </p:nvSpPr>
        <p:spPr>
          <a:xfrm>
            <a:off x="732175" y="486462"/>
            <a:ext cx="6628986" cy="1396762"/>
          </a:xfrm>
          <a:prstGeom prst="rect">
            <a:avLst/>
          </a:prstGeom>
          <a:noFill/>
          <a:ln/>
        </p:spPr>
        <p:txBody>
          <a:bodyPr wrap="none" lIns="0" tIns="0" rIns="0" bIns="0" rtlCol="0" anchor="t"/>
          <a:lstStyle/>
          <a:p>
            <a:pPr marL="0" indent="0">
              <a:lnSpc>
                <a:spcPts val="5550"/>
              </a:lnSpc>
              <a:buNone/>
            </a:pPr>
            <a:r>
              <a:rPr lang="fr-FR" sz="4800" b="1" noProof="0" dirty="0">
                <a:ea typeface="Lato Bold" pitchFamily="34" charset="-122"/>
                <a:cs typeface="Lato Bold" pitchFamily="34" charset="-120"/>
              </a:rPr>
              <a:t>Inté</a:t>
            </a:r>
            <a:r>
              <a:rPr lang="fr-FR" sz="4800" b="1" dirty="0" err="1">
                <a:ea typeface="Lato" pitchFamily="34" charset="-122"/>
                <a:cs typeface="Lato" pitchFamily="34" charset="-120"/>
              </a:rPr>
              <a:t>rêt</a:t>
            </a:r>
            <a:r>
              <a:rPr lang="fr-FR" sz="4800" b="1" dirty="0">
                <a:ea typeface="Lato" pitchFamily="34" charset="-122"/>
                <a:cs typeface="Lato" pitchFamily="34" charset="-120"/>
              </a:rPr>
              <a:t> pour la formation </a:t>
            </a:r>
            <a:br>
              <a:rPr lang="fr-FR" sz="4800" b="1" dirty="0">
                <a:ea typeface="Lato" pitchFamily="34" charset="-122"/>
                <a:cs typeface="Lato" pitchFamily="34" charset="-120"/>
              </a:rPr>
            </a:br>
            <a:r>
              <a:rPr lang="fr-FR" sz="4800" b="1" dirty="0">
                <a:ea typeface="Lato" pitchFamily="34" charset="-122"/>
                <a:cs typeface="Lato" pitchFamily="34" charset="-120"/>
              </a:rPr>
              <a:t>des enseignants</a:t>
            </a:r>
            <a:endParaRPr lang="fr-FR" sz="4800" b="1" noProof="0" dirty="0"/>
          </a:p>
        </p:txBody>
      </p:sp>
      <p:pic>
        <p:nvPicPr>
          <p:cNvPr id="3" name="Image 0" descr="preencoded.png">
            <a:extLst>
              <a:ext uri="{FF2B5EF4-FFF2-40B4-BE49-F238E27FC236}">
                <a16:creationId xmlns:a16="http://schemas.microsoft.com/office/drawing/2014/main" id="{FAD3FF4A-D335-9083-38DB-DC5ABAFAF253}"/>
              </a:ext>
            </a:extLst>
          </p:cNvPr>
          <p:cNvPicPr>
            <a:picLocks noChangeAspect="1"/>
          </p:cNvPicPr>
          <p:nvPr/>
        </p:nvPicPr>
        <p:blipFill>
          <a:blip r:embed="rId2"/>
          <a:stretch>
            <a:fillRect/>
          </a:stretch>
        </p:blipFill>
        <p:spPr>
          <a:xfrm>
            <a:off x="276446" y="2276600"/>
            <a:ext cx="4347567" cy="861893"/>
          </a:xfrm>
          <a:prstGeom prst="rect">
            <a:avLst/>
          </a:prstGeom>
        </p:spPr>
      </p:pic>
      <p:pic>
        <p:nvPicPr>
          <p:cNvPr id="4" name="Image 1" descr="preencoded.png">
            <a:extLst>
              <a:ext uri="{FF2B5EF4-FFF2-40B4-BE49-F238E27FC236}">
                <a16:creationId xmlns:a16="http://schemas.microsoft.com/office/drawing/2014/main" id="{2F607E9F-1E14-EF0F-E923-AC337A703F71}"/>
              </a:ext>
            </a:extLst>
          </p:cNvPr>
          <p:cNvPicPr>
            <a:picLocks noChangeAspect="1"/>
          </p:cNvPicPr>
          <p:nvPr/>
        </p:nvPicPr>
        <p:blipFill>
          <a:blip r:embed="rId3"/>
          <a:stretch>
            <a:fillRect/>
          </a:stretch>
        </p:blipFill>
        <p:spPr>
          <a:xfrm>
            <a:off x="5049039" y="2247389"/>
            <a:ext cx="4347567" cy="861893"/>
          </a:xfrm>
          <a:prstGeom prst="rect">
            <a:avLst/>
          </a:prstGeom>
        </p:spPr>
      </p:pic>
      <p:pic>
        <p:nvPicPr>
          <p:cNvPr id="5" name="Image 2" descr="preencoded.png">
            <a:extLst>
              <a:ext uri="{FF2B5EF4-FFF2-40B4-BE49-F238E27FC236}">
                <a16:creationId xmlns:a16="http://schemas.microsoft.com/office/drawing/2014/main" id="{6454E783-F73F-95EB-1DE9-2354CAFE8829}"/>
              </a:ext>
            </a:extLst>
          </p:cNvPr>
          <p:cNvPicPr>
            <a:picLocks noChangeAspect="1"/>
          </p:cNvPicPr>
          <p:nvPr/>
        </p:nvPicPr>
        <p:blipFill>
          <a:blip r:embed="rId4"/>
          <a:stretch>
            <a:fillRect/>
          </a:stretch>
        </p:blipFill>
        <p:spPr>
          <a:xfrm>
            <a:off x="9960478" y="2276601"/>
            <a:ext cx="4347567" cy="861893"/>
          </a:xfrm>
          <a:prstGeom prst="rect">
            <a:avLst/>
          </a:prstGeom>
        </p:spPr>
      </p:pic>
      <p:sp>
        <p:nvSpPr>
          <p:cNvPr id="6" name="ZoneTexte 5">
            <a:extLst>
              <a:ext uri="{FF2B5EF4-FFF2-40B4-BE49-F238E27FC236}">
                <a16:creationId xmlns:a16="http://schemas.microsoft.com/office/drawing/2014/main" id="{6E3E9379-7CF6-6C85-79F7-82D61B440D52}"/>
              </a:ext>
            </a:extLst>
          </p:cNvPr>
          <p:cNvSpPr txBox="1"/>
          <p:nvPr/>
        </p:nvSpPr>
        <p:spPr>
          <a:xfrm>
            <a:off x="274018" y="3383004"/>
            <a:ext cx="4640881" cy="4474110"/>
          </a:xfrm>
          <a:prstGeom prst="rect">
            <a:avLst/>
          </a:prstGeom>
          <a:noFill/>
        </p:spPr>
        <p:txBody>
          <a:bodyPr wrap="square">
            <a:spAutoFit/>
          </a:bodyPr>
          <a:lstStyle/>
          <a:p>
            <a:pPr lvl="0" algn="ctr">
              <a:lnSpc>
                <a:spcPct val="150000"/>
              </a:lnSpc>
              <a:buSzPts val="1000"/>
              <a:tabLst>
                <a:tab pos="457200" algn="l"/>
              </a:tabLst>
            </a:pPr>
            <a:r>
              <a:rPr lang="fr-BE" sz="2100" b="1" dirty="0">
                <a:effectLst/>
                <a:latin typeface="Lato" panose="020F0502020204030203" pitchFamily="34" charset="0"/>
                <a:ea typeface="Lato" panose="020F0502020204030203" pitchFamily="34" charset="0"/>
                <a:cs typeface="Lato" panose="020F0502020204030203" pitchFamily="34" charset="0"/>
              </a:rPr>
              <a:t>Remise en question des pratiques traditionnelles </a:t>
            </a:r>
          </a:p>
          <a:p>
            <a:pPr lvl="0" algn="just">
              <a:lnSpc>
                <a:spcPct val="150000"/>
              </a:lnSpc>
              <a:buSzPts val="1000"/>
              <a:tabLst>
                <a:tab pos="457200" algn="l"/>
              </a:tabLst>
            </a:pPr>
            <a:r>
              <a:rPr lang="fr-BE" sz="1800" dirty="0">
                <a:effectLst/>
                <a:latin typeface="Lato" panose="020F0502020204030203" pitchFamily="34" charset="0"/>
                <a:ea typeface="Lato" panose="020F0502020204030203" pitchFamily="34" charset="0"/>
                <a:cs typeface="Lato" panose="020F0502020204030203" pitchFamily="34" charset="0"/>
              </a:rPr>
              <a:t>L</a:t>
            </a:r>
            <a:r>
              <a:rPr lang="fr-BE" sz="1650" dirty="0">
                <a:effectLst/>
                <a:latin typeface="Lato" panose="020F0502020204030203" pitchFamily="34" charset="0"/>
                <a:ea typeface="Lato" panose="020F0502020204030203" pitchFamily="34" charset="0"/>
                <a:cs typeface="Lato" panose="020F0502020204030203" pitchFamily="34" charset="0"/>
              </a:rPr>
              <a:t>'article critique l'usage des fiches, montrant que ce type d'activité ne favorise pas un apprentissage mathématique profond. En effet, l'activité sur fiche ne permet pas l'adaptation, et la validation est généralement faite par l'enseignant. Les enseignants sont invités à privilégier des situations-problèmes qui engagent activement les élèves dans la construction de leurs savoirs.</a:t>
            </a:r>
          </a:p>
        </p:txBody>
      </p:sp>
      <p:sp>
        <p:nvSpPr>
          <p:cNvPr id="7" name="ZoneTexte 6">
            <a:extLst>
              <a:ext uri="{FF2B5EF4-FFF2-40B4-BE49-F238E27FC236}">
                <a16:creationId xmlns:a16="http://schemas.microsoft.com/office/drawing/2014/main" id="{1CFE389E-53B1-407B-4188-02D3CE5DDECD}"/>
              </a:ext>
            </a:extLst>
          </p:cNvPr>
          <p:cNvSpPr txBox="1"/>
          <p:nvPr/>
        </p:nvSpPr>
        <p:spPr>
          <a:xfrm>
            <a:off x="5022469" y="3341775"/>
            <a:ext cx="4640881" cy="4335610"/>
          </a:xfrm>
          <a:prstGeom prst="rect">
            <a:avLst/>
          </a:prstGeom>
          <a:noFill/>
        </p:spPr>
        <p:txBody>
          <a:bodyPr wrap="square">
            <a:spAutoFit/>
          </a:bodyPr>
          <a:lstStyle/>
          <a:p>
            <a:pPr lvl="0" algn="just">
              <a:lnSpc>
                <a:spcPct val="150000"/>
              </a:lnSpc>
              <a:buSzPts val="1000"/>
              <a:tabLst>
                <a:tab pos="457200" algn="l"/>
              </a:tabLst>
            </a:pPr>
            <a:r>
              <a:rPr lang="fr-BE" sz="2100" b="1" dirty="0">
                <a:effectLst/>
                <a:latin typeface="Lato" panose="020F0502020204030203" pitchFamily="34" charset="0"/>
                <a:ea typeface="Lato" panose="020F0502020204030203" pitchFamily="34" charset="0"/>
                <a:cs typeface="Lato" panose="020F0502020204030203" pitchFamily="34" charset="0"/>
              </a:rPr>
              <a:t>Importance de l'institutionnalisation </a:t>
            </a:r>
            <a:r>
              <a:rPr lang="fr-BE" sz="2100" dirty="0">
                <a:effectLst/>
                <a:latin typeface="Lato" panose="020F0502020204030203" pitchFamily="34" charset="0"/>
                <a:ea typeface="Lato" panose="020F0502020204030203" pitchFamily="34" charset="0"/>
                <a:cs typeface="Lato" panose="020F0502020204030203" pitchFamily="34" charset="0"/>
              </a:rPr>
              <a:t> </a:t>
            </a:r>
          </a:p>
          <a:p>
            <a:pPr lvl="0" algn="just">
              <a:lnSpc>
                <a:spcPct val="150000"/>
              </a:lnSpc>
              <a:buSzPts val="1000"/>
              <a:tabLst>
                <a:tab pos="457200" algn="l"/>
              </a:tabLst>
            </a:pPr>
            <a:r>
              <a:rPr lang="fr-BE" sz="1650" dirty="0">
                <a:effectLst/>
                <a:latin typeface="Lato" panose="020F0502020204030203" pitchFamily="34" charset="0"/>
                <a:ea typeface="Lato" panose="020F0502020204030203" pitchFamily="34" charset="0"/>
                <a:cs typeface="Lato" panose="020F0502020204030203" pitchFamily="34" charset="0"/>
              </a:rPr>
              <a:t>L'article souligne que les apprentissages ne se font pas seulement par l'expérimentation, mais aussi par l'institutionnalisation des savoirs. Les enseignants apprennent à transformer les connaissances implicites des élèves en savoirs explicites et partagés dans la classe. L'article met en avant l'importance de proposer des formulations variées des savoirs en jeu, tout au long de la situation, pour favoriser une meilleure compréhension et appropriation.</a:t>
            </a:r>
          </a:p>
        </p:txBody>
      </p:sp>
      <p:sp>
        <p:nvSpPr>
          <p:cNvPr id="9" name="ZoneTexte 8">
            <a:extLst>
              <a:ext uri="{FF2B5EF4-FFF2-40B4-BE49-F238E27FC236}">
                <a16:creationId xmlns:a16="http://schemas.microsoft.com/office/drawing/2014/main" id="{B83E6BB9-A3F6-B9B7-5956-8C37410B182A}"/>
              </a:ext>
            </a:extLst>
          </p:cNvPr>
          <p:cNvSpPr txBox="1"/>
          <p:nvPr/>
        </p:nvSpPr>
        <p:spPr>
          <a:xfrm>
            <a:off x="9770920" y="3383004"/>
            <a:ext cx="4726682" cy="3573863"/>
          </a:xfrm>
          <a:prstGeom prst="rect">
            <a:avLst/>
          </a:prstGeom>
          <a:noFill/>
        </p:spPr>
        <p:txBody>
          <a:bodyPr wrap="square">
            <a:spAutoFit/>
          </a:bodyPr>
          <a:lstStyle/>
          <a:p>
            <a:pPr lvl="0">
              <a:lnSpc>
                <a:spcPct val="150000"/>
              </a:lnSpc>
              <a:buSzPts val="1000"/>
              <a:tabLst>
                <a:tab pos="457200" algn="l"/>
              </a:tabLst>
            </a:pPr>
            <a:r>
              <a:rPr lang="fr-BE" sz="2100" b="1" dirty="0">
                <a:effectLst/>
                <a:latin typeface="Lato" panose="020F0502020204030203" pitchFamily="34" charset="0"/>
                <a:ea typeface="Lato" panose="020F0502020204030203" pitchFamily="34" charset="0"/>
                <a:cs typeface="Lato" panose="020F0502020204030203" pitchFamily="34" charset="0"/>
              </a:rPr>
              <a:t>Fonctions didactiques du matériel</a:t>
            </a:r>
            <a:endParaRPr lang="fr-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buSzPts val="1000"/>
              <a:tabLst>
                <a:tab pos="457200" algn="l"/>
              </a:tabLst>
            </a:pPr>
            <a:r>
              <a:rPr lang="fr-BE" sz="1650" dirty="0">
                <a:effectLst/>
                <a:latin typeface="Lato" panose="020F0502020204030203" pitchFamily="34" charset="0"/>
                <a:ea typeface="Lato" panose="020F0502020204030203" pitchFamily="34" charset="0"/>
                <a:cs typeface="Lato" panose="020F0502020204030203" pitchFamily="34" charset="0"/>
              </a:rPr>
              <a:t>L'article montre que le matériel a un rôle essentiel dans l'engagement, la validation et la construction des connaissances par les élèves. Les enseignants doivent identifier clairement les fonctions didactiques du matériel utilisé afin de réguler l'activité des élèves. Cela permet d'adapter les interventions en fonction du niveau des élèves et de leurs besoins.</a:t>
            </a:r>
          </a:p>
        </p:txBody>
      </p:sp>
      <p:sp>
        <p:nvSpPr>
          <p:cNvPr id="8" name="Rectangle 7">
            <a:extLst>
              <a:ext uri="{FF2B5EF4-FFF2-40B4-BE49-F238E27FC236}">
                <a16:creationId xmlns:a16="http://schemas.microsoft.com/office/drawing/2014/main" id="{DAB9739A-CD52-9564-A31F-0AEC01175A80}"/>
              </a:ext>
            </a:extLst>
          </p:cNvPr>
          <p:cNvSpPr/>
          <p:nvPr/>
        </p:nvSpPr>
        <p:spPr>
          <a:xfrm>
            <a:off x="12832080" y="7800340"/>
            <a:ext cx="1676400" cy="320040"/>
          </a:xfrm>
          <a:prstGeom prst="rect">
            <a:avLst/>
          </a:prstGeom>
          <a:solidFill>
            <a:srgbClr val="EFECE6"/>
          </a:solidFill>
          <a:ln>
            <a:solidFill>
              <a:srgbClr val="EFE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 name="Rectangle 9">
            <a:extLst>
              <a:ext uri="{FF2B5EF4-FFF2-40B4-BE49-F238E27FC236}">
                <a16:creationId xmlns:a16="http://schemas.microsoft.com/office/drawing/2014/main" id="{04E67E04-FE9B-E960-2296-F119F0622FC1}"/>
              </a:ext>
            </a:extLst>
          </p:cNvPr>
          <p:cNvSpPr/>
          <p:nvPr/>
        </p:nvSpPr>
        <p:spPr>
          <a:xfrm>
            <a:off x="2303362" y="2546430"/>
            <a:ext cx="277792" cy="312517"/>
          </a:xfrm>
          <a:prstGeom prst="rect">
            <a:avLst/>
          </a:prstGeom>
          <a:solidFill>
            <a:srgbClr val="E5DFD2"/>
          </a:solidFill>
          <a:ln>
            <a:solidFill>
              <a:srgbClr val="E5D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4</a:t>
            </a:r>
          </a:p>
        </p:txBody>
      </p:sp>
      <p:sp>
        <p:nvSpPr>
          <p:cNvPr id="11" name="Rectangle 10">
            <a:extLst>
              <a:ext uri="{FF2B5EF4-FFF2-40B4-BE49-F238E27FC236}">
                <a16:creationId xmlns:a16="http://schemas.microsoft.com/office/drawing/2014/main" id="{172C998F-8516-BE30-9A44-FC70E7CC90B1}"/>
              </a:ext>
            </a:extLst>
          </p:cNvPr>
          <p:cNvSpPr/>
          <p:nvPr/>
        </p:nvSpPr>
        <p:spPr>
          <a:xfrm>
            <a:off x="7083926" y="2484277"/>
            <a:ext cx="277792" cy="312517"/>
          </a:xfrm>
          <a:prstGeom prst="rect">
            <a:avLst/>
          </a:prstGeom>
          <a:solidFill>
            <a:srgbClr val="E5DFD2"/>
          </a:solidFill>
          <a:ln>
            <a:solidFill>
              <a:srgbClr val="E5D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12" name="Rectangle 11">
            <a:extLst>
              <a:ext uri="{FF2B5EF4-FFF2-40B4-BE49-F238E27FC236}">
                <a16:creationId xmlns:a16="http://schemas.microsoft.com/office/drawing/2014/main" id="{4690960B-109C-72DA-92BA-BA6DBCC0772F}"/>
              </a:ext>
            </a:extLst>
          </p:cNvPr>
          <p:cNvSpPr/>
          <p:nvPr/>
        </p:nvSpPr>
        <p:spPr>
          <a:xfrm>
            <a:off x="11995365" y="2539531"/>
            <a:ext cx="277792" cy="312517"/>
          </a:xfrm>
          <a:prstGeom prst="rect">
            <a:avLst/>
          </a:prstGeom>
          <a:solidFill>
            <a:srgbClr val="E5DFD2"/>
          </a:solidFill>
          <a:ln>
            <a:solidFill>
              <a:srgbClr val="E5D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6</a:t>
            </a:r>
          </a:p>
        </p:txBody>
      </p:sp>
    </p:spTree>
    <p:extLst>
      <p:ext uri="{BB962C8B-B14F-4D97-AF65-F5344CB8AC3E}">
        <p14:creationId xmlns:p14="http://schemas.microsoft.com/office/powerpoint/2010/main" val="326618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2802A-1B77-7C54-C2BF-F88E7A6D3974}"/>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A381B899-797F-6DA3-8022-92E605DF83C6}"/>
              </a:ext>
            </a:extLst>
          </p:cNvPr>
          <p:cNvSpPr/>
          <p:nvPr/>
        </p:nvSpPr>
        <p:spPr>
          <a:xfrm>
            <a:off x="4594146" y="541139"/>
            <a:ext cx="5670590" cy="708779"/>
          </a:xfrm>
          <a:prstGeom prst="rect">
            <a:avLst/>
          </a:prstGeom>
          <a:noFill/>
          <a:ln/>
        </p:spPr>
        <p:txBody>
          <a:bodyPr wrap="none" lIns="0" tIns="0" rIns="0" bIns="0" rtlCol="0" anchor="t"/>
          <a:lstStyle/>
          <a:p>
            <a:pPr marL="0" indent="0" algn="ctr">
              <a:lnSpc>
                <a:spcPts val="5550"/>
              </a:lnSpc>
              <a:buNone/>
            </a:pPr>
            <a:r>
              <a:rPr lang="fr-FR" sz="4450" b="1" noProof="0" dirty="0">
                <a:solidFill>
                  <a:srgbClr val="282824"/>
                </a:solidFill>
                <a:latin typeface="Lato Bold" pitchFamily="34" charset="0"/>
                <a:ea typeface="Lato Bold" pitchFamily="34" charset="-122"/>
                <a:cs typeface="Lato Bold" pitchFamily="34" charset="-120"/>
              </a:rPr>
              <a:t>Table des matières</a:t>
            </a:r>
            <a:endParaRPr lang="fr-FR" sz="4450" noProof="0" dirty="0"/>
          </a:p>
        </p:txBody>
      </p:sp>
      <p:sp>
        <p:nvSpPr>
          <p:cNvPr id="4" name="Shape 1">
            <a:extLst>
              <a:ext uri="{FF2B5EF4-FFF2-40B4-BE49-F238E27FC236}">
                <a16:creationId xmlns:a16="http://schemas.microsoft.com/office/drawing/2014/main" id="{3CFB7975-5B14-A740-AF97-442E2016B360}"/>
              </a:ext>
            </a:extLst>
          </p:cNvPr>
          <p:cNvSpPr/>
          <p:nvPr/>
        </p:nvSpPr>
        <p:spPr>
          <a:xfrm>
            <a:off x="3857030" y="2028111"/>
            <a:ext cx="510302" cy="510302"/>
          </a:xfrm>
          <a:prstGeom prst="roundRect">
            <a:avLst>
              <a:gd name="adj" fmla="val 6667"/>
            </a:avLst>
          </a:prstGeom>
          <a:solidFill>
            <a:srgbClr val="E5DFD2"/>
          </a:solidFill>
          <a:ln/>
        </p:spPr>
        <p:txBody>
          <a:bodyPr/>
          <a:lstStyle/>
          <a:p>
            <a:endParaRPr lang="fr-FR" noProof="0" dirty="0"/>
          </a:p>
        </p:txBody>
      </p:sp>
      <p:sp>
        <p:nvSpPr>
          <p:cNvPr id="5" name="Text 2">
            <a:extLst>
              <a:ext uri="{FF2B5EF4-FFF2-40B4-BE49-F238E27FC236}">
                <a16:creationId xmlns:a16="http://schemas.microsoft.com/office/drawing/2014/main" id="{1A3067FF-C8B9-B7B1-FA7B-59EFF27A9B6E}"/>
              </a:ext>
            </a:extLst>
          </p:cNvPr>
          <p:cNvSpPr/>
          <p:nvPr/>
        </p:nvSpPr>
        <p:spPr>
          <a:xfrm>
            <a:off x="4013478" y="2113121"/>
            <a:ext cx="197406" cy="340281"/>
          </a:xfrm>
          <a:prstGeom prst="rect">
            <a:avLst/>
          </a:prstGeom>
          <a:noFill/>
          <a:ln/>
        </p:spPr>
        <p:txBody>
          <a:bodyPr wrap="none" lIns="0" tIns="0" rIns="0" bIns="0" rtlCol="0" anchor="t"/>
          <a:lstStyle/>
          <a:p>
            <a:pPr marL="0" indent="0" algn="ctr">
              <a:lnSpc>
                <a:spcPts val="2650"/>
              </a:lnSpc>
              <a:buNone/>
            </a:pPr>
            <a:r>
              <a:rPr lang="fr-FR" sz="2650" b="1" noProof="0" dirty="0">
                <a:solidFill>
                  <a:srgbClr val="4A4A45"/>
                </a:solidFill>
                <a:latin typeface="Lato Bold" pitchFamily="34" charset="0"/>
                <a:ea typeface="Lato Bold" pitchFamily="34" charset="-122"/>
                <a:cs typeface="Lato Bold" pitchFamily="34" charset="-120"/>
              </a:rPr>
              <a:t>1</a:t>
            </a:r>
            <a:endParaRPr lang="fr-FR" sz="2650" noProof="0" dirty="0"/>
          </a:p>
        </p:txBody>
      </p:sp>
      <p:sp>
        <p:nvSpPr>
          <p:cNvPr id="6" name="Text 3">
            <a:extLst>
              <a:ext uri="{FF2B5EF4-FFF2-40B4-BE49-F238E27FC236}">
                <a16:creationId xmlns:a16="http://schemas.microsoft.com/office/drawing/2014/main" id="{3A806ECF-BDF0-2822-3351-E02C6FE09595}"/>
              </a:ext>
            </a:extLst>
          </p:cNvPr>
          <p:cNvSpPr/>
          <p:nvPr/>
        </p:nvSpPr>
        <p:spPr>
          <a:xfrm>
            <a:off x="4594146" y="2028111"/>
            <a:ext cx="6819305" cy="1088708"/>
          </a:xfrm>
          <a:prstGeom prst="rect">
            <a:avLst/>
          </a:prstGeom>
          <a:noFill/>
          <a:ln/>
        </p:spPr>
        <p:txBody>
          <a:bodyPr wrap="square" lIns="0" tIns="0" rIns="0" bIns="0" rtlCol="0" anchor="t"/>
          <a:lstStyle/>
          <a:p>
            <a:pPr marL="0" indent="0" algn="just">
              <a:lnSpc>
                <a:spcPts val="2850"/>
              </a:lnSpc>
              <a:buNone/>
            </a:pPr>
            <a:r>
              <a:rPr lang="fr-FR" sz="3200" noProof="0" dirty="0">
                <a:solidFill>
                  <a:srgbClr val="4A4A45"/>
                </a:solidFill>
                <a:ea typeface="Lato" pitchFamily="34" charset="-122"/>
                <a:cs typeface="Lato" pitchFamily="34" charset="-120"/>
              </a:rPr>
              <a:t>Int</a:t>
            </a:r>
            <a:r>
              <a:rPr lang="fr-FR" sz="3200" noProof="0" dirty="0">
                <a:solidFill>
                  <a:srgbClr val="282824"/>
                </a:solidFill>
                <a:ea typeface="Lato Bold" pitchFamily="34" charset="-122"/>
                <a:cs typeface="Lato Bold" pitchFamily="34" charset="-120"/>
              </a:rPr>
              <a:t>roduction</a:t>
            </a:r>
            <a:endParaRPr lang="fr-FR" sz="3200" noProof="0" dirty="0"/>
          </a:p>
        </p:txBody>
      </p:sp>
      <p:sp>
        <p:nvSpPr>
          <p:cNvPr id="7" name="Shape 4">
            <a:extLst>
              <a:ext uri="{FF2B5EF4-FFF2-40B4-BE49-F238E27FC236}">
                <a16:creationId xmlns:a16="http://schemas.microsoft.com/office/drawing/2014/main" id="{F9E0F3EF-3626-60D1-CAD8-5FA62620985F}"/>
              </a:ext>
            </a:extLst>
          </p:cNvPr>
          <p:cNvSpPr/>
          <p:nvPr/>
        </p:nvSpPr>
        <p:spPr>
          <a:xfrm>
            <a:off x="3857030" y="3278663"/>
            <a:ext cx="510302" cy="510302"/>
          </a:xfrm>
          <a:prstGeom prst="roundRect">
            <a:avLst>
              <a:gd name="adj" fmla="val 6667"/>
            </a:avLst>
          </a:prstGeom>
          <a:solidFill>
            <a:srgbClr val="E5DFD2"/>
          </a:solidFill>
          <a:ln/>
        </p:spPr>
        <p:txBody>
          <a:bodyPr/>
          <a:lstStyle/>
          <a:p>
            <a:endParaRPr lang="fr-FR" noProof="0" dirty="0"/>
          </a:p>
        </p:txBody>
      </p:sp>
      <p:sp>
        <p:nvSpPr>
          <p:cNvPr id="8" name="Text 5">
            <a:extLst>
              <a:ext uri="{FF2B5EF4-FFF2-40B4-BE49-F238E27FC236}">
                <a16:creationId xmlns:a16="http://schemas.microsoft.com/office/drawing/2014/main" id="{D7C6C6FB-1A21-118F-5C63-202C92C80A4B}"/>
              </a:ext>
            </a:extLst>
          </p:cNvPr>
          <p:cNvSpPr/>
          <p:nvPr/>
        </p:nvSpPr>
        <p:spPr>
          <a:xfrm>
            <a:off x="4013478" y="3363674"/>
            <a:ext cx="197406" cy="340281"/>
          </a:xfrm>
          <a:prstGeom prst="rect">
            <a:avLst/>
          </a:prstGeom>
          <a:noFill/>
          <a:ln/>
        </p:spPr>
        <p:txBody>
          <a:bodyPr wrap="none" lIns="0" tIns="0" rIns="0" bIns="0" rtlCol="0" anchor="t"/>
          <a:lstStyle/>
          <a:p>
            <a:pPr marL="0" indent="0" algn="ctr">
              <a:lnSpc>
                <a:spcPts val="2650"/>
              </a:lnSpc>
              <a:buNone/>
            </a:pPr>
            <a:r>
              <a:rPr lang="fr-FR" sz="2650" b="1" noProof="0" dirty="0">
                <a:solidFill>
                  <a:srgbClr val="4A4A45"/>
                </a:solidFill>
                <a:latin typeface="Lato Bold" pitchFamily="34" charset="0"/>
                <a:ea typeface="Lato Bold" pitchFamily="34" charset="-122"/>
                <a:cs typeface="Lato Bold" pitchFamily="34" charset="-120"/>
              </a:rPr>
              <a:t>2</a:t>
            </a:r>
            <a:endParaRPr lang="fr-FR" sz="2650" noProof="0" dirty="0"/>
          </a:p>
        </p:txBody>
      </p:sp>
      <p:sp>
        <p:nvSpPr>
          <p:cNvPr id="9" name="Text 6">
            <a:extLst>
              <a:ext uri="{FF2B5EF4-FFF2-40B4-BE49-F238E27FC236}">
                <a16:creationId xmlns:a16="http://schemas.microsoft.com/office/drawing/2014/main" id="{FE4C6C21-6F3C-1245-8385-25577117A629}"/>
              </a:ext>
            </a:extLst>
          </p:cNvPr>
          <p:cNvSpPr/>
          <p:nvPr/>
        </p:nvSpPr>
        <p:spPr>
          <a:xfrm>
            <a:off x="4594146" y="3278663"/>
            <a:ext cx="6819305" cy="1088708"/>
          </a:xfrm>
          <a:prstGeom prst="rect">
            <a:avLst/>
          </a:prstGeom>
          <a:noFill/>
          <a:ln/>
        </p:spPr>
        <p:txBody>
          <a:bodyPr wrap="square" lIns="0" tIns="0" rIns="0" bIns="0" rtlCol="0" anchor="t"/>
          <a:lstStyle/>
          <a:p>
            <a:pPr marL="0" indent="0" algn="just">
              <a:lnSpc>
                <a:spcPts val="2850"/>
              </a:lnSpc>
              <a:buNone/>
            </a:pPr>
            <a:r>
              <a:rPr lang="fr-FR" sz="3200" noProof="0" dirty="0"/>
              <a:t>Le choix des situations</a:t>
            </a:r>
          </a:p>
        </p:txBody>
      </p:sp>
      <p:sp>
        <p:nvSpPr>
          <p:cNvPr id="10" name="Shape 7">
            <a:extLst>
              <a:ext uri="{FF2B5EF4-FFF2-40B4-BE49-F238E27FC236}">
                <a16:creationId xmlns:a16="http://schemas.microsoft.com/office/drawing/2014/main" id="{9E56F165-AF51-19C7-6D3F-C99DAC5E09C0}"/>
              </a:ext>
            </a:extLst>
          </p:cNvPr>
          <p:cNvSpPr/>
          <p:nvPr/>
        </p:nvSpPr>
        <p:spPr>
          <a:xfrm>
            <a:off x="3857030" y="4528661"/>
            <a:ext cx="510302" cy="510302"/>
          </a:xfrm>
          <a:prstGeom prst="roundRect">
            <a:avLst>
              <a:gd name="adj" fmla="val 6667"/>
            </a:avLst>
          </a:prstGeom>
          <a:solidFill>
            <a:srgbClr val="E5DFD2"/>
          </a:solidFill>
          <a:ln/>
        </p:spPr>
        <p:txBody>
          <a:bodyPr/>
          <a:lstStyle/>
          <a:p>
            <a:endParaRPr lang="fr-FR" noProof="0" dirty="0"/>
          </a:p>
        </p:txBody>
      </p:sp>
      <p:sp>
        <p:nvSpPr>
          <p:cNvPr id="11" name="Text 8">
            <a:extLst>
              <a:ext uri="{FF2B5EF4-FFF2-40B4-BE49-F238E27FC236}">
                <a16:creationId xmlns:a16="http://schemas.microsoft.com/office/drawing/2014/main" id="{D86FAAF8-1248-35CD-4B02-70CFEA35CE7C}"/>
              </a:ext>
            </a:extLst>
          </p:cNvPr>
          <p:cNvSpPr/>
          <p:nvPr/>
        </p:nvSpPr>
        <p:spPr>
          <a:xfrm>
            <a:off x="4013478" y="4613671"/>
            <a:ext cx="197406" cy="340281"/>
          </a:xfrm>
          <a:prstGeom prst="rect">
            <a:avLst/>
          </a:prstGeom>
          <a:noFill/>
          <a:ln/>
        </p:spPr>
        <p:txBody>
          <a:bodyPr wrap="none" lIns="0" tIns="0" rIns="0" bIns="0" rtlCol="0" anchor="t"/>
          <a:lstStyle/>
          <a:p>
            <a:pPr marL="0" indent="0" algn="ctr">
              <a:lnSpc>
                <a:spcPts val="2650"/>
              </a:lnSpc>
              <a:buNone/>
            </a:pPr>
            <a:r>
              <a:rPr lang="fr-FR" sz="2650" b="1" noProof="0" dirty="0">
                <a:solidFill>
                  <a:srgbClr val="4A4A45"/>
                </a:solidFill>
                <a:latin typeface="Lato Bold" pitchFamily="34" charset="0"/>
                <a:ea typeface="Lato Bold" pitchFamily="34" charset="-122"/>
                <a:cs typeface="Lato Bold" pitchFamily="34" charset="-120"/>
              </a:rPr>
              <a:t>3</a:t>
            </a:r>
            <a:endParaRPr lang="fr-FR" sz="2650" noProof="0" dirty="0"/>
          </a:p>
        </p:txBody>
      </p:sp>
      <p:sp>
        <p:nvSpPr>
          <p:cNvPr id="12" name="Text 9">
            <a:extLst>
              <a:ext uri="{FF2B5EF4-FFF2-40B4-BE49-F238E27FC236}">
                <a16:creationId xmlns:a16="http://schemas.microsoft.com/office/drawing/2014/main" id="{0A6CB288-3132-7224-9660-63958825614E}"/>
              </a:ext>
            </a:extLst>
          </p:cNvPr>
          <p:cNvSpPr/>
          <p:nvPr/>
        </p:nvSpPr>
        <p:spPr>
          <a:xfrm>
            <a:off x="4594146" y="4528661"/>
            <a:ext cx="6819305" cy="725805"/>
          </a:xfrm>
          <a:prstGeom prst="rect">
            <a:avLst/>
          </a:prstGeom>
          <a:noFill/>
          <a:ln/>
        </p:spPr>
        <p:txBody>
          <a:bodyPr wrap="square" lIns="0" tIns="0" rIns="0" bIns="0" rtlCol="0" anchor="t"/>
          <a:lstStyle/>
          <a:p>
            <a:pPr marL="0" indent="0" algn="just">
              <a:lnSpc>
                <a:spcPts val="2850"/>
              </a:lnSpc>
              <a:buNone/>
            </a:pPr>
            <a:r>
              <a:rPr lang="fr-FR" sz="3200" dirty="0">
                <a:solidFill>
                  <a:srgbClr val="4A4A45"/>
                </a:solidFill>
                <a:ea typeface="Lato" pitchFamily="34" charset="-122"/>
                <a:cs typeface="Lato" pitchFamily="34" charset="-120"/>
              </a:rPr>
              <a:t>Situation didactique</a:t>
            </a:r>
            <a:endParaRPr lang="fr-FR" sz="3200" noProof="0" dirty="0"/>
          </a:p>
        </p:txBody>
      </p:sp>
      <p:sp>
        <p:nvSpPr>
          <p:cNvPr id="13" name="Shape 10">
            <a:extLst>
              <a:ext uri="{FF2B5EF4-FFF2-40B4-BE49-F238E27FC236}">
                <a16:creationId xmlns:a16="http://schemas.microsoft.com/office/drawing/2014/main" id="{242AD52D-4E52-C011-CB24-EBDA5F5756AF}"/>
              </a:ext>
            </a:extLst>
          </p:cNvPr>
          <p:cNvSpPr/>
          <p:nvPr/>
        </p:nvSpPr>
        <p:spPr>
          <a:xfrm>
            <a:off x="3857030" y="5778659"/>
            <a:ext cx="510302" cy="510302"/>
          </a:xfrm>
          <a:prstGeom prst="roundRect">
            <a:avLst>
              <a:gd name="adj" fmla="val 6667"/>
            </a:avLst>
          </a:prstGeom>
          <a:solidFill>
            <a:srgbClr val="E5DFD2"/>
          </a:solidFill>
          <a:ln/>
        </p:spPr>
        <p:txBody>
          <a:bodyPr/>
          <a:lstStyle/>
          <a:p>
            <a:endParaRPr lang="fr-FR" noProof="0" dirty="0"/>
          </a:p>
        </p:txBody>
      </p:sp>
      <p:sp>
        <p:nvSpPr>
          <p:cNvPr id="14" name="Text 11">
            <a:extLst>
              <a:ext uri="{FF2B5EF4-FFF2-40B4-BE49-F238E27FC236}">
                <a16:creationId xmlns:a16="http://schemas.microsoft.com/office/drawing/2014/main" id="{1C200A59-A4BE-BCC0-98DB-DB79DA9AC32E}"/>
              </a:ext>
            </a:extLst>
          </p:cNvPr>
          <p:cNvSpPr/>
          <p:nvPr/>
        </p:nvSpPr>
        <p:spPr>
          <a:xfrm>
            <a:off x="4013478" y="5863670"/>
            <a:ext cx="197406" cy="340281"/>
          </a:xfrm>
          <a:prstGeom prst="rect">
            <a:avLst/>
          </a:prstGeom>
          <a:noFill/>
          <a:ln/>
        </p:spPr>
        <p:txBody>
          <a:bodyPr wrap="none" lIns="0" tIns="0" rIns="0" bIns="0" rtlCol="0" anchor="t"/>
          <a:lstStyle/>
          <a:p>
            <a:pPr marL="0" indent="0" algn="ctr">
              <a:lnSpc>
                <a:spcPts val="2650"/>
              </a:lnSpc>
              <a:buNone/>
            </a:pPr>
            <a:r>
              <a:rPr lang="fr-FR" sz="2650" b="1" noProof="0" dirty="0">
                <a:solidFill>
                  <a:srgbClr val="4A4A45"/>
                </a:solidFill>
                <a:latin typeface="Lato Bold" pitchFamily="34" charset="0"/>
                <a:ea typeface="Lato Bold" pitchFamily="34" charset="-122"/>
                <a:cs typeface="Lato Bold" pitchFamily="34" charset="-120"/>
              </a:rPr>
              <a:t>4</a:t>
            </a:r>
            <a:endParaRPr lang="fr-FR" sz="2650" noProof="0" dirty="0"/>
          </a:p>
        </p:txBody>
      </p:sp>
      <p:sp>
        <p:nvSpPr>
          <p:cNvPr id="15" name="Text 12">
            <a:extLst>
              <a:ext uri="{FF2B5EF4-FFF2-40B4-BE49-F238E27FC236}">
                <a16:creationId xmlns:a16="http://schemas.microsoft.com/office/drawing/2014/main" id="{77D8FF16-DC83-9195-5EF2-602CB83417D9}"/>
              </a:ext>
            </a:extLst>
          </p:cNvPr>
          <p:cNvSpPr/>
          <p:nvPr/>
        </p:nvSpPr>
        <p:spPr>
          <a:xfrm>
            <a:off x="4594146" y="5778659"/>
            <a:ext cx="6819305" cy="1088708"/>
          </a:xfrm>
          <a:prstGeom prst="rect">
            <a:avLst/>
          </a:prstGeom>
          <a:noFill/>
          <a:ln/>
        </p:spPr>
        <p:txBody>
          <a:bodyPr wrap="square" lIns="0" tIns="0" rIns="0" bIns="0" rtlCol="0" anchor="t"/>
          <a:lstStyle/>
          <a:p>
            <a:pPr marL="0" indent="0" algn="just">
              <a:lnSpc>
                <a:spcPts val="2850"/>
              </a:lnSpc>
              <a:buNone/>
            </a:pPr>
            <a:r>
              <a:rPr lang="fr-FR" sz="3200" dirty="0">
                <a:solidFill>
                  <a:srgbClr val="4A4A45"/>
                </a:solidFill>
                <a:ea typeface="Lato" pitchFamily="34" charset="-122"/>
                <a:cs typeface="Lato" pitchFamily="34" charset="-120"/>
              </a:rPr>
              <a:t>Conditions nécessaires</a:t>
            </a:r>
            <a:endParaRPr lang="fr-FR" sz="3200" noProof="0" dirty="0"/>
          </a:p>
        </p:txBody>
      </p:sp>
      <p:sp>
        <p:nvSpPr>
          <p:cNvPr id="17" name="Rectangle 16">
            <a:extLst>
              <a:ext uri="{FF2B5EF4-FFF2-40B4-BE49-F238E27FC236}">
                <a16:creationId xmlns:a16="http://schemas.microsoft.com/office/drawing/2014/main" id="{84540936-F63D-BF24-E5E8-7AAD051FF433}"/>
              </a:ext>
            </a:extLst>
          </p:cNvPr>
          <p:cNvSpPr/>
          <p:nvPr/>
        </p:nvSpPr>
        <p:spPr>
          <a:xfrm>
            <a:off x="12832080" y="7800340"/>
            <a:ext cx="1676400" cy="320040"/>
          </a:xfrm>
          <a:prstGeom prst="rect">
            <a:avLst/>
          </a:prstGeom>
          <a:solidFill>
            <a:srgbClr val="EFECE6"/>
          </a:solidFill>
          <a:ln>
            <a:solidFill>
              <a:srgbClr val="EFE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8" name="Shape 10">
            <a:extLst>
              <a:ext uri="{FF2B5EF4-FFF2-40B4-BE49-F238E27FC236}">
                <a16:creationId xmlns:a16="http://schemas.microsoft.com/office/drawing/2014/main" id="{0D8C9162-19E1-1940-55D5-6C7A16781840}"/>
              </a:ext>
            </a:extLst>
          </p:cNvPr>
          <p:cNvSpPr/>
          <p:nvPr/>
        </p:nvSpPr>
        <p:spPr>
          <a:xfrm>
            <a:off x="3857030" y="7028657"/>
            <a:ext cx="510302" cy="510302"/>
          </a:xfrm>
          <a:prstGeom prst="roundRect">
            <a:avLst>
              <a:gd name="adj" fmla="val 6667"/>
            </a:avLst>
          </a:prstGeom>
          <a:solidFill>
            <a:srgbClr val="E5DFD2"/>
          </a:solidFill>
          <a:ln/>
        </p:spPr>
        <p:txBody>
          <a:bodyPr/>
          <a:lstStyle/>
          <a:p>
            <a:endParaRPr lang="fr-FR" noProof="0" dirty="0"/>
          </a:p>
        </p:txBody>
      </p:sp>
      <p:sp>
        <p:nvSpPr>
          <p:cNvPr id="19" name="Text 11">
            <a:extLst>
              <a:ext uri="{FF2B5EF4-FFF2-40B4-BE49-F238E27FC236}">
                <a16:creationId xmlns:a16="http://schemas.microsoft.com/office/drawing/2014/main" id="{13387742-FD16-6408-BF3B-3873E65654AF}"/>
              </a:ext>
            </a:extLst>
          </p:cNvPr>
          <p:cNvSpPr/>
          <p:nvPr/>
        </p:nvSpPr>
        <p:spPr>
          <a:xfrm>
            <a:off x="4013478" y="7113668"/>
            <a:ext cx="197406" cy="340281"/>
          </a:xfrm>
          <a:prstGeom prst="rect">
            <a:avLst/>
          </a:prstGeom>
          <a:noFill/>
          <a:ln/>
        </p:spPr>
        <p:txBody>
          <a:bodyPr wrap="none" lIns="0" tIns="0" rIns="0" bIns="0" rtlCol="0" anchor="t"/>
          <a:lstStyle/>
          <a:p>
            <a:pPr marL="0" indent="0" algn="ctr">
              <a:lnSpc>
                <a:spcPts val="2650"/>
              </a:lnSpc>
              <a:buNone/>
            </a:pPr>
            <a:r>
              <a:rPr lang="fr-FR" sz="2650" b="1" dirty="0">
                <a:solidFill>
                  <a:srgbClr val="4A4A45"/>
                </a:solidFill>
                <a:latin typeface="Lato Bold" pitchFamily="34" charset="0"/>
                <a:ea typeface="Lato Bold" pitchFamily="34" charset="-122"/>
                <a:cs typeface="Lato Bold" pitchFamily="34" charset="-120"/>
              </a:rPr>
              <a:t>5</a:t>
            </a:r>
            <a:endParaRPr lang="fr-FR" sz="2650" noProof="0" dirty="0"/>
          </a:p>
        </p:txBody>
      </p:sp>
      <p:sp>
        <p:nvSpPr>
          <p:cNvPr id="20" name="Text 12">
            <a:extLst>
              <a:ext uri="{FF2B5EF4-FFF2-40B4-BE49-F238E27FC236}">
                <a16:creationId xmlns:a16="http://schemas.microsoft.com/office/drawing/2014/main" id="{90047AD6-FDF2-E919-AEC8-D889FEA202D0}"/>
              </a:ext>
            </a:extLst>
          </p:cNvPr>
          <p:cNvSpPr/>
          <p:nvPr/>
        </p:nvSpPr>
        <p:spPr>
          <a:xfrm>
            <a:off x="4594146" y="7028657"/>
            <a:ext cx="7331154" cy="1088708"/>
          </a:xfrm>
          <a:prstGeom prst="rect">
            <a:avLst/>
          </a:prstGeom>
          <a:noFill/>
          <a:ln/>
        </p:spPr>
        <p:txBody>
          <a:bodyPr wrap="square" lIns="0" tIns="0" rIns="0" bIns="0" rtlCol="0" anchor="t"/>
          <a:lstStyle/>
          <a:p>
            <a:pPr marL="0" indent="0" algn="just">
              <a:lnSpc>
                <a:spcPts val="2850"/>
              </a:lnSpc>
              <a:buNone/>
            </a:pPr>
            <a:r>
              <a:rPr lang="fr-FR" sz="3200" dirty="0">
                <a:solidFill>
                  <a:srgbClr val="4A4A45"/>
                </a:solidFill>
                <a:ea typeface="Lato" pitchFamily="34" charset="-122"/>
                <a:cs typeface="Lato" pitchFamily="34" charset="-120"/>
              </a:rPr>
              <a:t>Intérêt pour la formation des enseignants</a:t>
            </a:r>
            <a:endParaRPr lang="fr-FR" sz="3200" noProof="0" dirty="0"/>
          </a:p>
        </p:txBody>
      </p:sp>
    </p:spTree>
    <p:extLst>
      <p:ext uri="{BB962C8B-B14F-4D97-AF65-F5344CB8AC3E}">
        <p14:creationId xmlns:p14="http://schemas.microsoft.com/office/powerpoint/2010/main" val="320296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4479905" y="245090"/>
            <a:ext cx="5670590" cy="708779"/>
          </a:xfrm>
          <a:prstGeom prst="rect">
            <a:avLst/>
          </a:prstGeom>
          <a:noFill/>
          <a:ln/>
        </p:spPr>
        <p:txBody>
          <a:bodyPr wrap="none" lIns="0" tIns="0" rIns="0" bIns="0" rtlCol="0" anchor="t"/>
          <a:lstStyle/>
          <a:p>
            <a:pPr marL="0" indent="0" algn="ctr">
              <a:lnSpc>
                <a:spcPts val="5550"/>
              </a:lnSpc>
              <a:buNone/>
            </a:pPr>
            <a:r>
              <a:rPr lang="fr-FR" sz="4450" b="1" noProof="0" dirty="0">
                <a:solidFill>
                  <a:srgbClr val="282824"/>
                </a:solidFill>
                <a:latin typeface="Lato Bold" pitchFamily="34" charset="0"/>
                <a:ea typeface="Lato Bold" pitchFamily="34" charset="-122"/>
                <a:cs typeface="Lato Bold" pitchFamily="34" charset="-120"/>
              </a:rPr>
              <a:t>Introduction</a:t>
            </a:r>
            <a:endParaRPr lang="fr-FR" sz="4450" noProof="0" dirty="0"/>
          </a:p>
        </p:txBody>
      </p:sp>
      <p:sp>
        <p:nvSpPr>
          <p:cNvPr id="4" name="Shape 1"/>
          <p:cNvSpPr/>
          <p:nvPr/>
        </p:nvSpPr>
        <p:spPr>
          <a:xfrm>
            <a:off x="3415070" y="2901314"/>
            <a:ext cx="510302" cy="510302"/>
          </a:xfrm>
          <a:prstGeom prst="roundRect">
            <a:avLst>
              <a:gd name="adj" fmla="val 6667"/>
            </a:avLst>
          </a:prstGeom>
          <a:solidFill>
            <a:srgbClr val="E5DFD2"/>
          </a:solidFill>
          <a:ln/>
        </p:spPr>
        <p:txBody>
          <a:bodyPr/>
          <a:lstStyle/>
          <a:p>
            <a:endParaRPr lang="fr-FR" noProof="0" dirty="0"/>
          </a:p>
        </p:txBody>
      </p:sp>
      <p:sp>
        <p:nvSpPr>
          <p:cNvPr id="5" name="Text 2"/>
          <p:cNvSpPr/>
          <p:nvPr/>
        </p:nvSpPr>
        <p:spPr>
          <a:xfrm>
            <a:off x="3571518" y="2986324"/>
            <a:ext cx="197406" cy="340281"/>
          </a:xfrm>
          <a:prstGeom prst="rect">
            <a:avLst/>
          </a:prstGeom>
          <a:noFill/>
          <a:ln/>
        </p:spPr>
        <p:txBody>
          <a:bodyPr wrap="none" lIns="0" tIns="0" rIns="0" bIns="0" rtlCol="0" anchor="t"/>
          <a:lstStyle/>
          <a:p>
            <a:pPr marL="0" indent="0" algn="ctr">
              <a:lnSpc>
                <a:spcPts val="2650"/>
              </a:lnSpc>
              <a:buNone/>
            </a:pPr>
            <a:r>
              <a:rPr lang="fr-FR" sz="2650" b="1" noProof="0" dirty="0">
                <a:solidFill>
                  <a:srgbClr val="4A4A45"/>
                </a:solidFill>
                <a:latin typeface="Lato Bold" pitchFamily="34" charset="0"/>
                <a:ea typeface="Lato Bold" pitchFamily="34" charset="-122"/>
                <a:cs typeface="Lato Bold" pitchFamily="34" charset="-120"/>
              </a:rPr>
              <a:t>1</a:t>
            </a:r>
            <a:endParaRPr lang="fr-FR" sz="2650" noProof="0" dirty="0"/>
          </a:p>
        </p:txBody>
      </p:sp>
      <p:sp>
        <p:nvSpPr>
          <p:cNvPr id="6" name="Text 3"/>
          <p:cNvSpPr/>
          <p:nvPr/>
        </p:nvSpPr>
        <p:spPr>
          <a:xfrm>
            <a:off x="4152186" y="2901314"/>
            <a:ext cx="6819305" cy="1088708"/>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L'école maternelle constitue le lieu de la première rencontre des élèves avec l'école et, en particulier avec les apprentissages mathématiques.</a:t>
            </a:r>
            <a:endParaRPr lang="fr-FR" sz="1750" noProof="0" dirty="0"/>
          </a:p>
        </p:txBody>
      </p:sp>
      <p:sp>
        <p:nvSpPr>
          <p:cNvPr id="7" name="Shape 4"/>
          <p:cNvSpPr/>
          <p:nvPr/>
        </p:nvSpPr>
        <p:spPr>
          <a:xfrm>
            <a:off x="3415070" y="4471986"/>
            <a:ext cx="510302" cy="510302"/>
          </a:xfrm>
          <a:prstGeom prst="roundRect">
            <a:avLst>
              <a:gd name="adj" fmla="val 6667"/>
            </a:avLst>
          </a:prstGeom>
          <a:solidFill>
            <a:srgbClr val="E5DFD2"/>
          </a:solidFill>
          <a:ln/>
        </p:spPr>
        <p:txBody>
          <a:bodyPr/>
          <a:lstStyle/>
          <a:p>
            <a:endParaRPr lang="fr-FR" noProof="0" dirty="0"/>
          </a:p>
        </p:txBody>
      </p:sp>
      <p:sp>
        <p:nvSpPr>
          <p:cNvPr id="8" name="Text 5"/>
          <p:cNvSpPr/>
          <p:nvPr/>
        </p:nvSpPr>
        <p:spPr>
          <a:xfrm>
            <a:off x="3571518" y="4556997"/>
            <a:ext cx="197406" cy="340281"/>
          </a:xfrm>
          <a:prstGeom prst="rect">
            <a:avLst/>
          </a:prstGeom>
          <a:noFill/>
          <a:ln/>
        </p:spPr>
        <p:txBody>
          <a:bodyPr wrap="none" lIns="0" tIns="0" rIns="0" bIns="0" rtlCol="0" anchor="t"/>
          <a:lstStyle/>
          <a:p>
            <a:pPr marL="0" indent="0" algn="ctr">
              <a:lnSpc>
                <a:spcPts val="2650"/>
              </a:lnSpc>
              <a:buNone/>
            </a:pPr>
            <a:r>
              <a:rPr lang="fr-FR" sz="2650" b="1" noProof="0" dirty="0">
                <a:solidFill>
                  <a:srgbClr val="4A4A45"/>
                </a:solidFill>
                <a:latin typeface="Lato Bold" pitchFamily="34" charset="0"/>
                <a:ea typeface="Lato Bold" pitchFamily="34" charset="-122"/>
                <a:cs typeface="Lato Bold" pitchFamily="34" charset="-120"/>
              </a:rPr>
              <a:t>2</a:t>
            </a:r>
            <a:endParaRPr lang="fr-FR" sz="2650" noProof="0" dirty="0"/>
          </a:p>
        </p:txBody>
      </p:sp>
      <p:sp>
        <p:nvSpPr>
          <p:cNvPr id="9" name="Text 6"/>
          <p:cNvSpPr/>
          <p:nvPr/>
        </p:nvSpPr>
        <p:spPr>
          <a:xfrm>
            <a:off x="4152186" y="4471986"/>
            <a:ext cx="6819305" cy="1088708"/>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Des travaux montrent que cette école est parfois aussi déjà un lieu de création des premières inégalités scolaires, y compris dans les apprentissages mathématiques.</a:t>
            </a:r>
            <a:endParaRPr lang="fr-FR" sz="1750" noProof="0" dirty="0"/>
          </a:p>
        </p:txBody>
      </p:sp>
      <p:sp>
        <p:nvSpPr>
          <p:cNvPr id="10" name="Shape 7"/>
          <p:cNvSpPr/>
          <p:nvPr/>
        </p:nvSpPr>
        <p:spPr>
          <a:xfrm>
            <a:off x="3415070" y="6042659"/>
            <a:ext cx="510302" cy="510302"/>
          </a:xfrm>
          <a:prstGeom prst="roundRect">
            <a:avLst>
              <a:gd name="adj" fmla="val 6667"/>
            </a:avLst>
          </a:prstGeom>
          <a:solidFill>
            <a:srgbClr val="E5DFD2"/>
          </a:solidFill>
          <a:ln/>
        </p:spPr>
        <p:txBody>
          <a:bodyPr/>
          <a:lstStyle/>
          <a:p>
            <a:endParaRPr lang="fr-FR" noProof="0" dirty="0"/>
          </a:p>
        </p:txBody>
      </p:sp>
      <p:sp>
        <p:nvSpPr>
          <p:cNvPr id="11" name="Text 8"/>
          <p:cNvSpPr/>
          <p:nvPr/>
        </p:nvSpPr>
        <p:spPr>
          <a:xfrm>
            <a:off x="3571518" y="6127669"/>
            <a:ext cx="197406" cy="340281"/>
          </a:xfrm>
          <a:prstGeom prst="rect">
            <a:avLst/>
          </a:prstGeom>
          <a:noFill/>
          <a:ln/>
        </p:spPr>
        <p:txBody>
          <a:bodyPr wrap="none" lIns="0" tIns="0" rIns="0" bIns="0" rtlCol="0" anchor="t"/>
          <a:lstStyle/>
          <a:p>
            <a:pPr marL="0" indent="0" algn="ctr">
              <a:lnSpc>
                <a:spcPts val="2650"/>
              </a:lnSpc>
              <a:buNone/>
            </a:pPr>
            <a:r>
              <a:rPr lang="fr-FR" sz="2650" b="1" noProof="0" dirty="0">
                <a:solidFill>
                  <a:srgbClr val="4A4A45"/>
                </a:solidFill>
                <a:latin typeface="Lato Bold" pitchFamily="34" charset="0"/>
                <a:ea typeface="Lato Bold" pitchFamily="34" charset="-122"/>
                <a:cs typeface="Lato Bold" pitchFamily="34" charset="-120"/>
              </a:rPr>
              <a:t>3</a:t>
            </a:r>
            <a:endParaRPr lang="fr-FR" sz="2650" noProof="0" dirty="0"/>
          </a:p>
        </p:txBody>
      </p:sp>
      <p:sp>
        <p:nvSpPr>
          <p:cNvPr id="12" name="Text 9"/>
          <p:cNvSpPr/>
          <p:nvPr/>
        </p:nvSpPr>
        <p:spPr>
          <a:xfrm>
            <a:off x="4164886" y="7325359"/>
            <a:ext cx="6819305" cy="725805"/>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Les savoirs doivent être dépersonnalisés et partagés dans la classe.</a:t>
            </a:r>
            <a:endParaRPr lang="fr-FR" sz="1750" noProof="0" dirty="0"/>
          </a:p>
        </p:txBody>
      </p:sp>
      <p:sp>
        <p:nvSpPr>
          <p:cNvPr id="13" name="Shape 10"/>
          <p:cNvSpPr/>
          <p:nvPr/>
        </p:nvSpPr>
        <p:spPr>
          <a:xfrm>
            <a:off x="3415070" y="7290076"/>
            <a:ext cx="510302" cy="510302"/>
          </a:xfrm>
          <a:prstGeom prst="roundRect">
            <a:avLst>
              <a:gd name="adj" fmla="val 6667"/>
            </a:avLst>
          </a:prstGeom>
          <a:solidFill>
            <a:srgbClr val="E5DFD2"/>
          </a:solidFill>
          <a:ln/>
        </p:spPr>
        <p:txBody>
          <a:bodyPr/>
          <a:lstStyle/>
          <a:p>
            <a:endParaRPr lang="fr-FR" noProof="0" dirty="0"/>
          </a:p>
        </p:txBody>
      </p:sp>
      <p:sp>
        <p:nvSpPr>
          <p:cNvPr id="14" name="Text 11"/>
          <p:cNvSpPr/>
          <p:nvPr/>
        </p:nvSpPr>
        <p:spPr>
          <a:xfrm>
            <a:off x="3571518" y="7375087"/>
            <a:ext cx="197406" cy="340281"/>
          </a:xfrm>
          <a:prstGeom prst="rect">
            <a:avLst/>
          </a:prstGeom>
          <a:noFill/>
          <a:ln/>
        </p:spPr>
        <p:txBody>
          <a:bodyPr wrap="none" lIns="0" tIns="0" rIns="0" bIns="0" rtlCol="0" anchor="t"/>
          <a:lstStyle/>
          <a:p>
            <a:pPr marL="0" indent="0" algn="ctr">
              <a:lnSpc>
                <a:spcPts val="2650"/>
              </a:lnSpc>
              <a:buNone/>
            </a:pPr>
            <a:r>
              <a:rPr lang="fr-FR" sz="2650" b="1" noProof="0" dirty="0">
                <a:solidFill>
                  <a:srgbClr val="4A4A45"/>
                </a:solidFill>
                <a:latin typeface="Lato Bold" pitchFamily="34" charset="0"/>
                <a:ea typeface="Lato Bold" pitchFamily="34" charset="-122"/>
                <a:cs typeface="Lato Bold" pitchFamily="34" charset="-120"/>
              </a:rPr>
              <a:t>4</a:t>
            </a:r>
            <a:endParaRPr lang="fr-FR" sz="2650" noProof="0" dirty="0"/>
          </a:p>
        </p:txBody>
      </p:sp>
      <p:sp>
        <p:nvSpPr>
          <p:cNvPr id="15" name="Text 12"/>
          <p:cNvSpPr/>
          <p:nvPr/>
        </p:nvSpPr>
        <p:spPr>
          <a:xfrm>
            <a:off x="4152186" y="5727976"/>
            <a:ext cx="6819305" cy="1088708"/>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L’élève construit des </a:t>
            </a:r>
            <a:r>
              <a:rPr lang="fr-FR" sz="1750" dirty="0">
                <a:solidFill>
                  <a:srgbClr val="4A4A45"/>
                </a:solidFill>
                <a:latin typeface="Lato" pitchFamily="34" charset="0"/>
                <a:ea typeface="Lato" pitchFamily="34" charset="-122"/>
                <a:cs typeface="Lato" pitchFamily="34" charset="-120"/>
              </a:rPr>
              <a:t>connaissances en se confrontant à des situations problématiques qui lui renvoient de l’information sur ses actions, ce qui lui permet d’adapter ses connaissances et ses actions pour les situations ultérieures.</a:t>
            </a:r>
          </a:p>
        </p:txBody>
      </p:sp>
      <p:sp>
        <p:nvSpPr>
          <p:cNvPr id="16" name="Text 2">
            <a:extLst>
              <a:ext uri="{FF2B5EF4-FFF2-40B4-BE49-F238E27FC236}">
                <a16:creationId xmlns:a16="http://schemas.microsoft.com/office/drawing/2014/main" id="{F4B0419E-1137-DAA7-899B-0C3E76CB3152}"/>
              </a:ext>
            </a:extLst>
          </p:cNvPr>
          <p:cNvSpPr/>
          <p:nvPr/>
        </p:nvSpPr>
        <p:spPr>
          <a:xfrm>
            <a:off x="1333649" y="1122133"/>
            <a:ext cx="12456378" cy="1342579"/>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Dans cet article, </a:t>
            </a:r>
            <a:r>
              <a:rPr lang="fr-FR" sz="1750" dirty="0">
                <a:solidFill>
                  <a:srgbClr val="4A4A45"/>
                </a:solidFill>
                <a:latin typeface="Lato" pitchFamily="34" charset="0"/>
                <a:ea typeface="Lato" pitchFamily="34" charset="-122"/>
                <a:cs typeface="Lato" pitchFamily="34" charset="-120"/>
              </a:rPr>
              <a:t>l’</a:t>
            </a:r>
            <a:r>
              <a:rPr lang="fr-FR" sz="1750" dirty="0" err="1">
                <a:solidFill>
                  <a:srgbClr val="4A4A45"/>
                </a:solidFill>
                <a:latin typeface="Lato" pitchFamily="34" charset="0"/>
                <a:ea typeface="Lato" pitchFamily="34" charset="-122"/>
                <a:cs typeface="Lato" pitchFamily="34" charset="-120"/>
              </a:rPr>
              <a:t>auteu</a:t>
            </a:r>
            <a:r>
              <a:rPr lang="fr-FR" sz="1750" noProof="0" dirty="0">
                <a:solidFill>
                  <a:srgbClr val="4A4A45"/>
                </a:solidFill>
                <a:latin typeface="Lato" pitchFamily="34" charset="0"/>
                <a:ea typeface="Lato" pitchFamily="34" charset="-122"/>
                <a:cs typeface="Lato" pitchFamily="34" charset="-120"/>
              </a:rPr>
              <a:t>r identifie des conditions didactiques à l'apprentissage des mathématiques à l'école maternelle. Elle s’appuie pour cela sur le cadre de la théorie des situations didactiques (Brousseau, 1998) et la notion de situation-problème (</a:t>
            </a:r>
            <a:r>
              <a:rPr lang="fr-FR" sz="1750" noProof="0" dirty="0" err="1">
                <a:solidFill>
                  <a:srgbClr val="4A4A45"/>
                </a:solidFill>
                <a:latin typeface="Lato" pitchFamily="34" charset="0"/>
                <a:ea typeface="Lato" pitchFamily="34" charset="-122"/>
                <a:cs typeface="Lato" pitchFamily="34" charset="-120"/>
              </a:rPr>
              <a:t>Douady</a:t>
            </a:r>
            <a:r>
              <a:rPr lang="fr-FR" sz="1750" noProof="0" dirty="0">
                <a:solidFill>
                  <a:srgbClr val="4A4A45"/>
                </a:solidFill>
                <a:latin typeface="Lato" pitchFamily="34" charset="0"/>
                <a:ea typeface="Lato" pitchFamily="34" charset="-122"/>
                <a:cs typeface="Lato" pitchFamily="34" charset="-120"/>
              </a:rPr>
              <a:t>, 1984).</a:t>
            </a:r>
            <a:endParaRPr lang="fr-FR" sz="1750" noProof="0" dirty="0"/>
          </a:p>
        </p:txBody>
      </p:sp>
      <p:sp>
        <p:nvSpPr>
          <p:cNvPr id="17" name="Rectangle 16">
            <a:extLst>
              <a:ext uri="{FF2B5EF4-FFF2-40B4-BE49-F238E27FC236}">
                <a16:creationId xmlns:a16="http://schemas.microsoft.com/office/drawing/2014/main" id="{AEB785E5-C37C-6056-D165-4A52EEDF3B68}"/>
              </a:ext>
            </a:extLst>
          </p:cNvPr>
          <p:cNvSpPr/>
          <p:nvPr/>
        </p:nvSpPr>
        <p:spPr>
          <a:xfrm>
            <a:off x="12832080" y="7800340"/>
            <a:ext cx="1676400" cy="320040"/>
          </a:xfrm>
          <a:prstGeom prst="rect">
            <a:avLst/>
          </a:prstGeom>
          <a:solidFill>
            <a:srgbClr val="EFECE6"/>
          </a:solidFill>
          <a:ln>
            <a:solidFill>
              <a:srgbClr val="EFE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641158"/>
            <a:ext cx="13042821" cy="1417558"/>
          </a:xfrm>
          <a:prstGeom prst="rect">
            <a:avLst/>
          </a:prstGeom>
          <a:noFill/>
          <a:ln/>
        </p:spPr>
        <p:txBody>
          <a:bodyPr wrap="square" lIns="0" tIns="0" rIns="0" bIns="0" rtlCol="0" anchor="t"/>
          <a:lstStyle/>
          <a:p>
            <a:pPr marL="0" indent="0">
              <a:lnSpc>
                <a:spcPts val="5550"/>
              </a:lnSpc>
              <a:buNone/>
            </a:pPr>
            <a:r>
              <a:rPr lang="fr-FR" sz="4450" b="1" noProof="0" dirty="0">
                <a:solidFill>
                  <a:srgbClr val="282824"/>
                </a:solidFill>
                <a:latin typeface="Lato Bold" pitchFamily="34" charset="0"/>
                <a:ea typeface="Lato Bold" pitchFamily="34" charset="-122"/>
                <a:cs typeface="Lato Bold" pitchFamily="34" charset="-120"/>
              </a:rPr>
              <a:t>Quels enjeux pour l'enseignement des mathématiques à la maternelle ?</a:t>
            </a:r>
            <a:endParaRPr lang="fr-FR" sz="4450" noProof="0" dirty="0"/>
          </a:p>
        </p:txBody>
      </p:sp>
      <p:sp>
        <p:nvSpPr>
          <p:cNvPr id="3" name="Text 1"/>
          <p:cNvSpPr/>
          <p:nvPr/>
        </p:nvSpPr>
        <p:spPr>
          <a:xfrm>
            <a:off x="793790" y="3625691"/>
            <a:ext cx="2893457" cy="354330"/>
          </a:xfrm>
          <a:prstGeom prst="rect">
            <a:avLst/>
          </a:prstGeom>
          <a:noFill/>
          <a:ln/>
        </p:spPr>
        <p:txBody>
          <a:bodyPr wrap="none" lIns="0" tIns="0" rIns="0" bIns="0" rtlCol="0" anchor="t"/>
          <a:lstStyle/>
          <a:p>
            <a:pPr marL="0" indent="0">
              <a:lnSpc>
                <a:spcPts val="2750"/>
              </a:lnSpc>
              <a:buNone/>
            </a:pPr>
            <a:r>
              <a:rPr lang="fr-FR" sz="2200" b="1" noProof="0" dirty="0">
                <a:solidFill>
                  <a:srgbClr val="282824"/>
                </a:solidFill>
                <a:latin typeface="Lato Bold" pitchFamily="34" charset="0"/>
                <a:ea typeface="Lato Bold" pitchFamily="34" charset="-122"/>
                <a:cs typeface="Lato Bold" pitchFamily="34" charset="-120"/>
              </a:rPr>
              <a:t>La question des savoirs</a:t>
            </a:r>
            <a:endParaRPr lang="fr-FR" sz="2200" noProof="0" dirty="0"/>
          </a:p>
        </p:txBody>
      </p:sp>
      <p:sp>
        <p:nvSpPr>
          <p:cNvPr id="4" name="Text 2"/>
          <p:cNvSpPr/>
          <p:nvPr/>
        </p:nvSpPr>
        <p:spPr>
          <a:xfrm>
            <a:off x="793790" y="4206835"/>
            <a:ext cx="6244709" cy="2177415"/>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L'identification des savoirs qui doivent faire l'objet d'apprentissages à l'école maternelle apparaît comme une condition indispensable, d'une part, pour décider de la pertinence de proposer une situation au regard des apprentissages déjà réalisés par les élèves et, d'autre part, pour permettre un processus d'institutionnalisation.</a:t>
            </a:r>
            <a:endParaRPr lang="fr-FR" sz="1750" noProof="0" dirty="0"/>
          </a:p>
        </p:txBody>
      </p:sp>
      <p:sp>
        <p:nvSpPr>
          <p:cNvPr id="5" name="Text 3"/>
          <p:cNvSpPr/>
          <p:nvPr/>
        </p:nvSpPr>
        <p:spPr>
          <a:xfrm>
            <a:off x="7599521" y="3625691"/>
            <a:ext cx="5956578" cy="354330"/>
          </a:xfrm>
          <a:prstGeom prst="rect">
            <a:avLst/>
          </a:prstGeom>
          <a:noFill/>
          <a:ln/>
        </p:spPr>
        <p:txBody>
          <a:bodyPr wrap="none" lIns="0" tIns="0" rIns="0" bIns="0" rtlCol="0" anchor="t"/>
          <a:lstStyle/>
          <a:p>
            <a:pPr marL="0" indent="0">
              <a:lnSpc>
                <a:spcPts val="2750"/>
              </a:lnSpc>
              <a:buNone/>
            </a:pPr>
            <a:r>
              <a:rPr lang="fr-FR" sz="2200" b="1" noProof="0" dirty="0">
                <a:solidFill>
                  <a:srgbClr val="282824"/>
                </a:solidFill>
                <a:latin typeface="Lato Bold" pitchFamily="34" charset="0"/>
                <a:ea typeface="Lato Bold" pitchFamily="34" charset="-122"/>
                <a:cs typeface="Lato Bold" pitchFamily="34" charset="-120"/>
              </a:rPr>
              <a:t>Installer un certain rapport aux mathématiques</a:t>
            </a:r>
            <a:endParaRPr lang="fr-FR" sz="2200" noProof="0" dirty="0"/>
          </a:p>
        </p:txBody>
      </p:sp>
      <p:sp>
        <p:nvSpPr>
          <p:cNvPr id="6" name="Text 4"/>
          <p:cNvSpPr/>
          <p:nvPr/>
        </p:nvSpPr>
        <p:spPr>
          <a:xfrm>
            <a:off x="7599521" y="4206835"/>
            <a:ext cx="6244709" cy="1814513"/>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Il est essentiel de faire en sorte que l'élève n'envisage pas les mathématiques comme une discipline où une proposition est décrétée correcte ou pas « parce que l'enseignant l'a dit », ni où réussir consiste seulement à faire comme l'enseignant l'a dit ou montré.</a:t>
            </a:r>
            <a:endParaRPr lang="fr-FR" sz="1750" noProof="0" dirty="0"/>
          </a:p>
        </p:txBody>
      </p:sp>
      <p:sp>
        <p:nvSpPr>
          <p:cNvPr id="7" name="Rectangle 6">
            <a:extLst>
              <a:ext uri="{FF2B5EF4-FFF2-40B4-BE49-F238E27FC236}">
                <a16:creationId xmlns:a16="http://schemas.microsoft.com/office/drawing/2014/main" id="{C96A8AF7-F8EA-D4E5-E6A3-E10DBB78D21E}"/>
              </a:ext>
            </a:extLst>
          </p:cNvPr>
          <p:cNvSpPr/>
          <p:nvPr/>
        </p:nvSpPr>
        <p:spPr>
          <a:xfrm>
            <a:off x="12832080" y="7800340"/>
            <a:ext cx="1676400" cy="320040"/>
          </a:xfrm>
          <a:prstGeom prst="rect">
            <a:avLst/>
          </a:prstGeom>
          <a:solidFill>
            <a:srgbClr val="EFECE6"/>
          </a:solidFill>
          <a:ln>
            <a:solidFill>
              <a:srgbClr val="EFE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737235"/>
            <a:ext cx="5387102" cy="673418"/>
          </a:xfrm>
          <a:prstGeom prst="rect">
            <a:avLst/>
          </a:prstGeom>
          <a:noFill/>
          <a:ln/>
        </p:spPr>
        <p:txBody>
          <a:bodyPr wrap="none" lIns="0" tIns="0" rIns="0" bIns="0" rtlCol="0" anchor="t"/>
          <a:lstStyle/>
          <a:p>
            <a:pPr marL="0" indent="0">
              <a:lnSpc>
                <a:spcPts val="5300"/>
              </a:lnSpc>
              <a:buNone/>
            </a:pPr>
            <a:r>
              <a:rPr lang="fr-FR" sz="4200" b="1" noProof="0" dirty="0">
                <a:solidFill>
                  <a:srgbClr val="282824"/>
                </a:solidFill>
                <a:latin typeface="Lato Bold" pitchFamily="34" charset="0"/>
                <a:ea typeface="Lato Bold" pitchFamily="34" charset="-122"/>
                <a:cs typeface="Lato Bold" pitchFamily="34" charset="-120"/>
              </a:rPr>
              <a:t>Le choix des situations</a:t>
            </a:r>
            <a:endParaRPr lang="fr-FR" sz="4200" noProof="0" dirty="0"/>
          </a:p>
        </p:txBody>
      </p:sp>
      <p:pic>
        <p:nvPicPr>
          <p:cNvPr id="3" name="Image 0" descr="preencoded.png"/>
          <p:cNvPicPr>
            <a:picLocks noChangeAspect="1"/>
          </p:cNvPicPr>
          <p:nvPr/>
        </p:nvPicPr>
        <p:blipFill>
          <a:blip r:embed="rId3"/>
          <a:stretch>
            <a:fillRect/>
          </a:stretch>
        </p:blipFill>
        <p:spPr>
          <a:xfrm>
            <a:off x="793790" y="1841540"/>
            <a:ext cx="4347567" cy="861893"/>
          </a:xfrm>
          <a:prstGeom prst="rect">
            <a:avLst/>
          </a:prstGeom>
        </p:spPr>
      </p:pic>
      <p:sp>
        <p:nvSpPr>
          <p:cNvPr id="4" name="Text 1"/>
          <p:cNvSpPr/>
          <p:nvPr/>
        </p:nvSpPr>
        <p:spPr>
          <a:xfrm>
            <a:off x="1009174" y="3026569"/>
            <a:ext cx="3916799" cy="673179"/>
          </a:xfrm>
          <a:prstGeom prst="rect">
            <a:avLst/>
          </a:prstGeom>
          <a:noFill/>
          <a:ln/>
        </p:spPr>
        <p:txBody>
          <a:bodyPr wrap="square" lIns="0" tIns="0" rIns="0" bIns="0" rtlCol="0" anchor="t"/>
          <a:lstStyle/>
          <a:p>
            <a:pPr marL="0" indent="0" algn="l">
              <a:lnSpc>
                <a:spcPts val="2650"/>
              </a:lnSpc>
              <a:buNone/>
            </a:pPr>
            <a:r>
              <a:rPr lang="fr-FR" sz="2100" b="1" noProof="0" dirty="0">
                <a:solidFill>
                  <a:srgbClr val="4A4A45"/>
                </a:solidFill>
                <a:latin typeface="Lato Bold" pitchFamily="34" charset="0"/>
                <a:ea typeface="Lato Bold" pitchFamily="34" charset="-122"/>
                <a:cs typeface="Lato Bold" pitchFamily="34" charset="-120"/>
              </a:rPr>
              <a:t>Pourquoi travailler sur fiche n'est pas satisfaisant ?</a:t>
            </a:r>
            <a:endParaRPr lang="fr-FR" sz="2100" noProof="0" dirty="0"/>
          </a:p>
        </p:txBody>
      </p:sp>
      <p:sp>
        <p:nvSpPr>
          <p:cNvPr id="5" name="Text 2"/>
          <p:cNvSpPr/>
          <p:nvPr/>
        </p:nvSpPr>
        <p:spPr>
          <a:xfrm>
            <a:off x="1009174" y="3828931"/>
            <a:ext cx="3916799" cy="3448050"/>
          </a:xfrm>
          <a:prstGeom prst="rect">
            <a:avLst/>
          </a:prstGeom>
          <a:noFill/>
          <a:ln/>
        </p:spPr>
        <p:txBody>
          <a:bodyPr wrap="square" lIns="0" tIns="0" rIns="0" bIns="0" rtlCol="0" anchor="t"/>
          <a:lstStyle/>
          <a:p>
            <a:pPr marL="0" indent="0" algn="just">
              <a:lnSpc>
                <a:spcPts val="2700"/>
              </a:lnSpc>
              <a:buNone/>
            </a:pPr>
            <a:r>
              <a:rPr lang="fr-FR" sz="1650" noProof="0" dirty="0">
                <a:solidFill>
                  <a:srgbClr val="4A4A45"/>
                </a:solidFill>
                <a:latin typeface="Lato" pitchFamily="34" charset="0"/>
                <a:ea typeface="Lato" pitchFamily="34" charset="-122"/>
                <a:cs typeface="Lato" pitchFamily="34" charset="-120"/>
              </a:rPr>
              <a:t>L'usage de fiches à l'école maternelle répond à un besoin de disposer de traces de l'activité des élèves lorsqu'ils sont en ateliers autonomes, traces utiles aux enseignants et disponibles pour les parents. Cependant, ce type de travail n'est pas satisfaisant pour les apprentissages des élèves malgré l'intérêt qu'il peut présenter en termes de traces.</a:t>
            </a:r>
            <a:endParaRPr lang="fr-FR" sz="1650" noProof="0" dirty="0"/>
          </a:p>
        </p:txBody>
      </p:sp>
      <p:pic>
        <p:nvPicPr>
          <p:cNvPr id="6" name="Image 1" descr="preencoded.png"/>
          <p:cNvPicPr>
            <a:picLocks noChangeAspect="1"/>
          </p:cNvPicPr>
          <p:nvPr/>
        </p:nvPicPr>
        <p:blipFill>
          <a:blip r:embed="rId4"/>
          <a:stretch>
            <a:fillRect/>
          </a:stretch>
        </p:blipFill>
        <p:spPr>
          <a:xfrm>
            <a:off x="5141357" y="1841540"/>
            <a:ext cx="4347567" cy="861893"/>
          </a:xfrm>
          <a:prstGeom prst="rect">
            <a:avLst/>
          </a:prstGeom>
        </p:spPr>
      </p:pic>
      <p:sp>
        <p:nvSpPr>
          <p:cNvPr id="7" name="Text 3"/>
          <p:cNvSpPr/>
          <p:nvPr/>
        </p:nvSpPr>
        <p:spPr>
          <a:xfrm>
            <a:off x="5356741" y="3026569"/>
            <a:ext cx="3916799" cy="673179"/>
          </a:xfrm>
          <a:prstGeom prst="rect">
            <a:avLst/>
          </a:prstGeom>
          <a:noFill/>
          <a:ln/>
        </p:spPr>
        <p:txBody>
          <a:bodyPr wrap="square" lIns="0" tIns="0" rIns="0" bIns="0" rtlCol="0" anchor="t"/>
          <a:lstStyle/>
          <a:p>
            <a:pPr marL="0" indent="0" algn="l">
              <a:lnSpc>
                <a:spcPts val="2650"/>
              </a:lnSpc>
              <a:buNone/>
            </a:pPr>
            <a:r>
              <a:rPr lang="fr-FR" sz="2100" b="1" noProof="0" dirty="0">
                <a:solidFill>
                  <a:srgbClr val="4A4A45"/>
                </a:solidFill>
                <a:latin typeface="Lato Bold" pitchFamily="34" charset="0"/>
                <a:ea typeface="Lato Bold" pitchFamily="34" charset="-122"/>
                <a:cs typeface="Lato Bold" pitchFamily="34" charset="-120"/>
              </a:rPr>
              <a:t>Proposer des situations-problèmes</a:t>
            </a:r>
            <a:endParaRPr lang="fr-FR" sz="2100" noProof="0" dirty="0"/>
          </a:p>
        </p:txBody>
      </p:sp>
      <p:sp>
        <p:nvSpPr>
          <p:cNvPr id="8" name="Text 4"/>
          <p:cNvSpPr/>
          <p:nvPr/>
        </p:nvSpPr>
        <p:spPr>
          <a:xfrm>
            <a:off x="5356741" y="3828931"/>
            <a:ext cx="3916799" cy="2758440"/>
          </a:xfrm>
          <a:prstGeom prst="rect">
            <a:avLst/>
          </a:prstGeom>
          <a:noFill/>
          <a:ln/>
        </p:spPr>
        <p:txBody>
          <a:bodyPr wrap="square" lIns="0" tIns="0" rIns="0" bIns="0" rtlCol="0" anchor="t"/>
          <a:lstStyle/>
          <a:p>
            <a:pPr marL="0" indent="0" algn="just">
              <a:lnSpc>
                <a:spcPts val="2700"/>
              </a:lnSpc>
              <a:buNone/>
            </a:pPr>
            <a:r>
              <a:rPr lang="fr-FR" sz="1650" noProof="0" dirty="0">
                <a:solidFill>
                  <a:srgbClr val="4A4A45"/>
                </a:solidFill>
                <a:latin typeface="Lato" pitchFamily="34" charset="0"/>
                <a:ea typeface="Lato" pitchFamily="34" charset="-122"/>
                <a:cs typeface="Lato" pitchFamily="34" charset="-120"/>
              </a:rPr>
              <a:t>Les situations-problèmes offrent de bonnes conditions pour permettre des apprentissages mathématiques. Elles doivent permettre à l'élève de s'engager dans la résolution, d'utiliser ses connaissances actuelles, de valider sa solution, et de construire de nouvelles connaissances.</a:t>
            </a:r>
            <a:endParaRPr lang="fr-FR" sz="1650" noProof="0" dirty="0"/>
          </a:p>
        </p:txBody>
      </p:sp>
      <p:pic>
        <p:nvPicPr>
          <p:cNvPr id="9" name="Image 2" descr="preencoded.png"/>
          <p:cNvPicPr>
            <a:picLocks noChangeAspect="1"/>
          </p:cNvPicPr>
          <p:nvPr/>
        </p:nvPicPr>
        <p:blipFill>
          <a:blip r:embed="rId5"/>
          <a:stretch>
            <a:fillRect/>
          </a:stretch>
        </p:blipFill>
        <p:spPr>
          <a:xfrm>
            <a:off x="9488924" y="1841540"/>
            <a:ext cx="4347567" cy="861893"/>
          </a:xfrm>
          <a:prstGeom prst="rect">
            <a:avLst/>
          </a:prstGeom>
        </p:spPr>
      </p:pic>
      <p:sp>
        <p:nvSpPr>
          <p:cNvPr id="10" name="Text 5"/>
          <p:cNvSpPr/>
          <p:nvPr/>
        </p:nvSpPr>
        <p:spPr>
          <a:xfrm>
            <a:off x="9704308" y="3026569"/>
            <a:ext cx="3916799" cy="673179"/>
          </a:xfrm>
          <a:prstGeom prst="rect">
            <a:avLst/>
          </a:prstGeom>
          <a:noFill/>
          <a:ln/>
        </p:spPr>
        <p:txBody>
          <a:bodyPr wrap="square" lIns="0" tIns="0" rIns="0" bIns="0" rtlCol="0" anchor="t"/>
          <a:lstStyle/>
          <a:p>
            <a:pPr marL="0" indent="0" algn="l">
              <a:lnSpc>
                <a:spcPts val="2650"/>
              </a:lnSpc>
              <a:buNone/>
            </a:pPr>
            <a:r>
              <a:rPr lang="fr-FR" sz="2100" b="1" noProof="0" dirty="0">
                <a:solidFill>
                  <a:srgbClr val="4A4A45"/>
                </a:solidFill>
                <a:latin typeface="Lato Bold" pitchFamily="34" charset="0"/>
                <a:ea typeface="Lato Bold" pitchFamily="34" charset="-122"/>
                <a:cs typeface="Lato Bold" pitchFamily="34" charset="-120"/>
              </a:rPr>
              <a:t>Permettre à l'élève d'entrer dans le problème</a:t>
            </a:r>
            <a:endParaRPr lang="fr-FR" sz="2100" noProof="0" dirty="0"/>
          </a:p>
        </p:txBody>
      </p:sp>
      <p:sp>
        <p:nvSpPr>
          <p:cNvPr id="11" name="Text 6"/>
          <p:cNvSpPr/>
          <p:nvPr/>
        </p:nvSpPr>
        <p:spPr>
          <a:xfrm>
            <a:off x="9704308" y="3828931"/>
            <a:ext cx="3916799" cy="2758440"/>
          </a:xfrm>
          <a:prstGeom prst="rect">
            <a:avLst/>
          </a:prstGeom>
          <a:noFill/>
          <a:ln/>
        </p:spPr>
        <p:txBody>
          <a:bodyPr wrap="square" lIns="0" tIns="0" rIns="0" bIns="0" rtlCol="0" anchor="t"/>
          <a:lstStyle/>
          <a:p>
            <a:pPr marL="0" indent="0" algn="just">
              <a:lnSpc>
                <a:spcPts val="2700"/>
              </a:lnSpc>
              <a:buNone/>
            </a:pPr>
            <a:r>
              <a:rPr lang="fr-FR" sz="1650" noProof="0" dirty="0">
                <a:solidFill>
                  <a:srgbClr val="4A4A45"/>
                </a:solidFill>
                <a:latin typeface="Lato" pitchFamily="34" charset="0"/>
                <a:ea typeface="Lato" pitchFamily="34" charset="-122"/>
                <a:cs typeface="Lato" pitchFamily="34" charset="-120"/>
              </a:rPr>
              <a:t>La façon dont l'enseignant présente le problème a un rôle déterminant pour permettre à l'élève d'en imaginer une solution. Elle intervient aussi de façon importante pour installer une situation sur laquelle l'élève sent qu'il peut agir et qu'il a les moyens de « gagner » à l'intérieur d'un cadre clairement défini.</a:t>
            </a:r>
            <a:endParaRPr lang="fr-FR" sz="1650" noProof="0" dirty="0"/>
          </a:p>
        </p:txBody>
      </p:sp>
      <p:sp>
        <p:nvSpPr>
          <p:cNvPr id="12" name="Rectangle 11">
            <a:extLst>
              <a:ext uri="{FF2B5EF4-FFF2-40B4-BE49-F238E27FC236}">
                <a16:creationId xmlns:a16="http://schemas.microsoft.com/office/drawing/2014/main" id="{BFDB59FF-5533-03D6-CD30-61437D372350}"/>
              </a:ext>
            </a:extLst>
          </p:cNvPr>
          <p:cNvSpPr/>
          <p:nvPr/>
        </p:nvSpPr>
        <p:spPr>
          <a:xfrm>
            <a:off x="12832080" y="7800340"/>
            <a:ext cx="1676400" cy="320040"/>
          </a:xfrm>
          <a:prstGeom prst="rect">
            <a:avLst/>
          </a:prstGeom>
          <a:solidFill>
            <a:srgbClr val="EFECE6"/>
          </a:solidFill>
          <a:ln>
            <a:solidFill>
              <a:srgbClr val="EFE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885587"/>
            <a:ext cx="13042821" cy="1417558"/>
          </a:xfrm>
          <a:prstGeom prst="rect">
            <a:avLst/>
          </a:prstGeom>
          <a:noFill/>
          <a:ln/>
        </p:spPr>
        <p:txBody>
          <a:bodyPr wrap="square" lIns="0" tIns="0" rIns="0" bIns="0" rtlCol="0" anchor="t"/>
          <a:lstStyle/>
          <a:p>
            <a:pPr marL="0" indent="0">
              <a:lnSpc>
                <a:spcPts val="5550"/>
              </a:lnSpc>
              <a:buNone/>
            </a:pPr>
            <a:r>
              <a:rPr lang="fr-FR" sz="4450" b="1" noProof="0" dirty="0">
                <a:solidFill>
                  <a:srgbClr val="282824"/>
                </a:solidFill>
                <a:latin typeface="Lato Bold" pitchFamily="34" charset="0"/>
                <a:ea typeface="Lato Bold" pitchFamily="34" charset="-122"/>
                <a:cs typeface="Lato Bold" pitchFamily="34" charset="-120"/>
              </a:rPr>
              <a:t>Proposer plusieurs fois une situation et formuler les savoirs</a:t>
            </a:r>
            <a:endParaRPr lang="fr-FR" sz="4450" noProof="0" dirty="0"/>
          </a:p>
        </p:txBody>
      </p:sp>
      <p:sp>
        <p:nvSpPr>
          <p:cNvPr id="3" name="Text 1"/>
          <p:cNvSpPr/>
          <p:nvPr/>
        </p:nvSpPr>
        <p:spPr>
          <a:xfrm>
            <a:off x="1857256" y="2756773"/>
            <a:ext cx="2835235" cy="354330"/>
          </a:xfrm>
          <a:prstGeom prst="rect">
            <a:avLst/>
          </a:prstGeom>
          <a:noFill/>
          <a:ln/>
        </p:spPr>
        <p:txBody>
          <a:bodyPr wrap="none" lIns="0" tIns="0" rIns="0" bIns="0" rtlCol="0" anchor="t"/>
          <a:lstStyle/>
          <a:p>
            <a:pPr marL="0" indent="0" algn="r">
              <a:lnSpc>
                <a:spcPts val="2750"/>
              </a:lnSpc>
              <a:buNone/>
            </a:pPr>
            <a:r>
              <a:rPr lang="fr-FR" sz="2200" b="1" noProof="0" dirty="0">
                <a:solidFill>
                  <a:srgbClr val="4A4A45"/>
                </a:solidFill>
                <a:latin typeface="Lato Bold" pitchFamily="34" charset="0"/>
                <a:ea typeface="Lato Bold" pitchFamily="34" charset="-122"/>
                <a:cs typeface="Lato Bold" pitchFamily="34" charset="-120"/>
              </a:rPr>
              <a:t>Répétition</a:t>
            </a:r>
            <a:endParaRPr lang="fr-FR" sz="2200" noProof="0" dirty="0"/>
          </a:p>
        </p:txBody>
      </p:sp>
      <p:sp>
        <p:nvSpPr>
          <p:cNvPr id="4" name="Text 2"/>
          <p:cNvSpPr/>
          <p:nvPr/>
        </p:nvSpPr>
        <p:spPr>
          <a:xfrm>
            <a:off x="793790" y="3247192"/>
            <a:ext cx="3898702" cy="1814513"/>
          </a:xfrm>
          <a:prstGeom prst="rect">
            <a:avLst/>
          </a:prstGeom>
          <a:noFill/>
          <a:ln/>
        </p:spPr>
        <p:txBody>
          <a:bodyPr wrap="square" lIns="0" tIns="0" rIns="0" bIns="0" rtlCol="0" anchor="t"/>
          <a:lstStyle/>
          <a:p>
            <a:pPr marL="0" indent="0" algn="r">
              <a:lnSpc>
                <a:spcPts val="2850"/>
              </a:lnSpc>
              <a:buNone/>
            </a:pPr>
            <a:r>
              <a:rPr lang="fr-FR" sz="1750" noProof="0" dirty="0">
                <a:solidFill>
                  <a:srgbClr val="4A4A45"/>
                </a:solidFill>
                <a:latin typeface="Lato" pitchFamily="34" charset="0"/>
                <a:ea typeface="Lato" pitchFamily="34" charset="-122"/>
                <a:cs typeface="Lato" pitchFamily="34" charset="-120"/>
              </a:rPr>
              <a:t>Proposer aux élèves des situations-problèmes n'est une option intéressante que si on leur donne la possibilité de s'y confronter plusieurs fois.</a:t>
            </a:r>
            <a:endParaRPr lang="fr-FR" sz="1750" noProof="0" dirty="0"/>
          </a:p>
        </p:txBody>
      </p:sp>
      <p:pic>
        <p:nvPicPr>
          <p:cNvPr id="5" name="Image 0" descr="preencoded.png"/>
          <p:cNvPicPr>
            <a:picLocks noChangeAspect="1"/>
          </p:cNvPicPr>
          <p:nvPr/>
        </p:nvPicPr>
        <p:blipFill>
          <a:blip r:embed="rId3"/>
          <a:stretch>
            <a:fillRect/>
          </a:stretch>
        </p:blipFill>
        <p:spPr>
          <a:xfrm>
            <a:off x="5032653" y="2767846"/>
            <a:ext cx="4564975" cy="4564975"/>
          </a:xfrm>
          <a:prstGeom prst="rect">
            <a:avLst/>
          </a:prstGeom>
        </p:spPr>
      </p:pic>
      <p:sp>
        <p:nvSpPr>
          <p:cNvPr id="6" name="Text 3"/>
          <p:cNvSpPr/>
          <p:nvPr/>
        </p:nvSpPr>
        <p:spPr>
          <a:xfrm>
            <a:off x="6314123" y="3516273"/>
            <a:ext cx="164425" cy="453509"/>
          </a:xfrm>
          <a:prstGeom prst="rect">
            <a:avLst/>
          </a:prstGeom>
          <a:noFill/>
          <a:ln/>
        </p:spPr>
        <p:txBody>
          <a:bodyPr wrap="none" lIns="0" tIns="0" rIns="0" bIns="0" rtlCol="0" anchor="t"/>
          <a:lstStyle/>
          <a:p>
            <a:pPr marL="0" indent="0">
              <a:lnSpc>
                <a:spcPts val="3550"/>
              </a:lnSpc>
              <a:buNone/>
            </a:pPr>
            <a:r>
              <a:rPr lang="fr-FR" sz="2200" b="1" noProof="0" dirty="0">
                <a:solidFill>
                  <a:srgbClr val="4A4A45"/>
                </a:solidFill>
                <a:latin typeface="Lato Bold" pitchFamily="34" charset="0"/>
                <a:ea typeface="Lato Bold" pitchFamily="34" charset="-122"/>
                <a:cs typeface="Lato Bold" pitchFamily="34" charset="-120"/>
              </a:rPr>
              <a:t>1</a:t>
            </a:r>
            <a:endParaRPr lang="fr-FR" sz="2200" noProof="0" dirty="0"/>
          </a:p>
        </p:txBody>
      </p:sp>
      <p:sp>
        <p:nvSpPr>
          <p:cNvPr id="7" name="Text 4"/>
          <p:cNvSpPr/>
          <p:nvPr/>
        </p:nvSpPr>
        <p:spPr>
          <a:xfrm>
            <a:off x="9937790" y="3301127"/>
            <a:ext cx="2835235" cy="354330"/>
          </a:xfrm>
          <a:prstGeom prst="rect">
            <a:avLst/>
          </a:prstGeom>
          <a:noFill/>
          <a:ln/>
        </p:spPr>
        <p:txBody>
          <a:bodyPr wrap="none" lIns="0" tIns="0" rIns="0" bIns="0" rtlCol="0" anchor="t"/>
          <a:lstStyle/>
          <a:p>
            <a:pPr marL="0" indent="0" algn="l">
              <a:lnSpc>
                <a:spcPts val="2750"/>
              </a:lnSpc>
              <a:buNone/>
            </a:pPr>
            <a:r>
              <a:rPr lang="fr-FR" sz="2200" b="1" noProof="0" dirty="0">
                <a:solidFill>
                  <a:srgbClr val="4A4A45"/>
                </a:solidFill>
                <a:latin typeface="Lato Bold" pitchFamily="34" charset="0"/>
                <a:ea typeface="Lato Bold" pitchFamily="34" charset="-122"/>
                <a:cs typeface="Lato Bold" pitchFamily="34" charset="-120"/>
              </a:rPr>
              <a:t>Construction</a:t>
            </a:r>
            <a:endParaRPr lang="fr-FR" sz="2200" noProof="0" dirty="0"/>
          </a:p>
        </p:txBody>
      </p:sp>
      <p:sp>
        <p:nvSpPr>
          <p:cNvPr id="8" name="Text 5"/>
          <p:cNvSpPr/>
          <p:nvPr/>
        </p:nvSpPr>
        <p:spPr>
          <a:xfrm>
            <a:off x="9937790" y="3791545"/>
            <a:ext cx="3898821" cy="725805"/>
          </a:xfrm>
          <a:prstGeom prst="rect">
            <a:avLst/>
          </a:prstGeom>
          <a:noFill/>
          <a:ln/>
        </p:spPr>
        <p:txBody>
          <a:bodyPr wrap="square" lIns="0" tIns="0" rIns="0" bIns="0" rtlCol="0" anchor="t"/>
          <a:lstStyle/>
          <a:p>
            <a:pPr marL="0" indent="0" algn="l">
              <a:lnSpc>
                <a:spcPts val="2850"/>
              </a:lnSpc>
              <a:buNone/>
            </a:pPr>
            <a:r>
              <a:rPr lang="fr-FR" sz="1750" noProof="0" dirty="0">
                <a:solidFill>
                  <a:srgbClr val="4A4A45"/>
                </a:solidFill>
                <a:latin typeface="Lato" pitchFamily="34" charset="0"/>
                <a:ea typeface="Lato" pitchFamily="34" charset="-122"/>
                <a:cs typeface="Lato" pitchFamily="34" charset="-120"/>
              </a:rPr>
              <a:t>La construction des connaissances pérennes demande du temps.</a:t>
            </a:r>
            <a:endParaRPr lang="fr-FR" sz="1750" noProof="0" dirty="0"/>
          </a:p>
        </p:txBody>
      </p:sp>
      <p:pic>
        <p:nvPicPr>
          <p:cNvPr id="9" name="Image 1" descr="preencoded.png"/>
          <p:cNvPicPr>
            <a:picLocks noChangeAspect="1"/>
          </p:cNvPicPr>
          <p:nvPr/>
        </p:nvPicPr>
        <p:blipFill>
          <a:blip r:embed="rId4"/>
          <a:stretch>
            <a:fillRect/>
          </a:stretch>
        </p:blipFill>
        <p:spPr>
          <a:xfrm>
            <a:off x="5032653" y="2767846"/>
            <a:ext cx="4564975" cy="4564975"/>
          </a:xfrm>
          <a:prstGeom prst="rect">
            <a:avLst/>
          </a:prstGeom>
        </p:spPr>
      </p:pic>
      <p:sp>
        <p:nvSpPr>
          <p:cNvPr id="10" name="Text 6"/>
          <p:cNvSpPr/>
          <p:nvPr/>
        </p:nvSpPr>
        <p:spPr>
          <a:xfrm>
            <a:off x="8539996" y="3904774"/>
            <a:ext cx="164425" cy="453509"/>
          </a:xfrm>
          <a:prstGeom prst="rect">
            <a:avLst/>
          </a:prstGeom>
          <a:noFill/>
          <a:ln/>
        </p:spPr>
        <p:txBody>
          <a:bodyPr wrap="none" lIns="0" tIns="0" rIns="0" bIns="0" rtlCol="0" anchor="t"/>
          <a:lstStyle/>
          <a:p>
            <a:pPr marL="0" indent="0">
              <a:lnSpc>
                <a:spcPts val="3550"/>
              </a:lnSpc>
              <a:buNone/>
            </a:pPr>
            <a:r>
              <a:rPr lang="fr-FR" sz="2200" b="1" noProof="0" dirty="0">
                <a:solidFill>
                  <a:srgbClr val="4A4A45"/>
                </a:solidFill>
                <a:latin typeface="Lato Bold" pitchFamily="34" charset="0"/>
                <a:ea typeface="Lato Bold" pitchFamily="34" charset="-122"/>
                <a:cs typeface="Lato Bold" pitchFamily="34" charset="-120"/>
              </a:rPr>
              <a:t>2</a:t>
            </a:r>
            <a:endParaRPr lang="fr-FR" sz="2200" noProof="0" dirty="0"/>
          </a:p>
        </p:txBody>
      </p:sp>
      <p:sp>
        <p:nvSpPr>
          <p:cNvPr id="11" name="Text 7"/>
          <p:cNvSpPr/>
          <p:nvPr/>
        </p:nvSpPr>
        <p:spPr>
          <a:xfrm>
            <a:off x="9937790" y="5401866"/>
            <a:ext cx="2835235" cy="354330"/>
          </a:xfrm>
          <a:prstGeom prst="rect">
            <a:avLst/>
          </a:prstGeom>
          <a:noFill/>
          <a:ln/>
        </p:spPr>
        <p:txBody>
          <a:bodyPr wrap="none" lIns="0" tIns="0" rIns="0" bIns="0" rtlCol="0" anchor="t"/>
          <a:lstStyle/>
          <a:p>
            <a:pPr marL="0" indent="0" algn="l">
              <a:lnSpc>
                <a:spcPts val="2750"/>
              </a:lnSpc>
              <a:buNone/>
            </a:pPr>
            <a:r>
              <a:rPr lang="fr-FR" sz="2200" b="1" noProof="0" dirty="0">
                <a:solidFill>
                  <a:srgbClr val="4A4A45"/>
                </a:solidFill>
                <a:latin typeface="Lato Bold" pitchFamily="34" charset="0"/>
                <a:ea typeface="Lato Bold" pitchFamily="34" charset="-122"/>
                <a:cs typeface="Lato Bold" pitchFamily="34" charset="-120"/>
              </a:rPr>
              <a:t>Institutionnalisation</a:t>
            </a:r>
            <a:endParaRPr lang="fr-FR" sz="2200" noProof="0" dirty="0"/>
          </a:p>
        </p:txBody>
      </p:sp>
      <p:sp>
        <p:nvSpPr>
          <p:cNvPr id="12" name="Text 8"/>
          <p:cNvSpPr/>
          <p:nvPr/>
        </p:nvSpPr>
        <p:spPr>
          <a:xfrm>
            <a:off x="9937790" y="5892284"/>
            <a:ext cx="3898821" cy="1451610"/>
          </a:xfrm>
          <a:prstGeom prst="rect">
            <a:avLst/>
          </a:prstGeom>
          <a:noFill/>
          <a:ln/>
        </p:spPr>
        <p:txBody>
          <a:bodyPr wrap="square" lIns="0" tIns="0" rIns="0" bIns="0" rtlCol="0" anchor="t"/>
          <a:lstStyle/>
          <a:p>
            <a:pPr marL="0" indent="0" algn="l">
              <a:lnSpc>
                <a:spcPts val="2850"/>
              </a:lnSpc>
              <a:buNone/>
            </a:pPr>
            <a:r>
              <a:rPr lang="fr-FR" sz="1750" noProof="0" dirty="0">
                <a:solidFill>
                  <a:srgbClr val="4A4A45"/>
                </a:solidFill>
                <a:latin typeface="Lato" pitchFamily="34" charset="0"/>
                <a:ea typeface="Lato" pitchFamily="34" charset="-122"/>
                <a:cs typeface="Lato" pitchFamily="34" charset="-120"/>
              </a:rPr>
              <a:t>L'élève n'apprend pas seulement en se confrontant à des situations, il apprend aussi parce que l'enseignant organise un processus d'institutionnalisation.</a:t>
            </a:r>
            <a:endParaRPr lang="fr-FR" sz="1750" noProof="0" dirty="0"/>
          </a:p>
        </p:txBody>
      </p:sp>
      <p:pic>
        <p:nvPicPr>
          <p:cNvPr id="13" name="Image 2" descr="preencoded.png"/>
          <p:cNvPicPr>
            <a:picLocks noChangeAspect="1"/>
          </p:cNvPicPr>
          <p:nvPr/>
        </p:nvPicPr>
        <p:blipFill>
          <a:blip r:embed="rId5"/>
          <a:stretch>
            <a:fillRect/>
          </a:stretch>
        </p:blipFill>
        <p:spPr>
          <a:xfrm>
            <a:off x="5032653" y="2767846"/>
            <a:ext cx="4564975" cy="4564975"/>
          </a:xfrm>
          <a:prstGeom prst="rect">
            <a:avLst/>
          </a:prstGeom>
        </p:spPr>
      </p:pic>
      <p:sp>
        <p:nvSpPr>
          <p:cNvPr id="14" name="Text 9"/>
          <p:cNvSpPr/>
          <p:nvPr/>
        </p:nvSpPr>
        <p:spPr>
          <a:xfrm>
            <a:off x="8151495" y="6130647"/>
            <a:ext cx="164425" cy="453509"/>
          </a:xfrm>
          <a:prstGeom prst="rect">
            <a:avLst/>
          </a:prstGeom>
          <a:noFill/>
          <a:ln/>
        </p:spPr>
        <p:txBody>
          <a:bodyPr wrap="none" lIns="0" tIns="0" rIns="0" bIns="0" rtlCol="0" anchor="t"/>
          <a:lstStyle/>
          <a:p>
            <a:pPr marL="0" indent="0">
              <a:lnSpc>
                <a:spcPts val="3550"/>
              </a:lnSpc>
              <a:buNone/>
            </a:pPr>
            <a:r>
              <a:rPr lang="fr-FR" sz="2200" b="1" noProof="0" dirty="0">
                <a:solidFill>
                  <a:srgbClr val="4A4A45"/>
                </a:solidFill>
                <a:latin typeface="Lato Bold" pitchFamily="34" charset="0"/>
                <a:ea typeface="Lato Bold" pitchFamily="34" charset="-122"/>
                <a:cs typeface="Lato Bold" pitchFamily="34" charset="-120"/>
              </a:rPr>
              <a:t>3</a:t>
            </a:r>
            <a:endParaRPr lang="fr-FR" sz="2200" noProof="0" dirty="0"/>
          </a:p>
        </p:txBody>
      </p:sp>
      <p:sp>
        <p:nvSpPr>
          <p:cNvPr id="15" name="Text 10"/>
          <p:cNvSpPr/>
          <p:nvPr/>
        </p:nvSpPr>
        <p:spPr>
          <a:xfrm>
            <a:off x="1857256" y="5401866"/>
            <a:ext cx="2835235" cy="354330"/>
          </a:xfrm>
          <a:prstGeom prst="rect">
            <a:avLst/>
          </a:prstGeom>
          <a:noFill/>
          <a:ln/>
        </p:spPr>
        <p:txBody>
          <a:bodyPr wrap="none" lIns="0" tIns="0" rIns="0" bIns="0" rtlCol="0" anchor="t"/>
          <a:lstStyle/>
          <a:p>
            <a:pPr marL="0" indent="0" algn="r">
              <a:lnSpc>
                <a:spcPts val="2750"/>
              </a:lnSpc>
              <a:buNone/>
            </a:pPr>
            <a:r>
              <a:rPr lang="fr-FR" sz="2200" b="1" noProof="0" dirty="0">
                <a:solidFill>
                  <a:srgbClr val="4A4A45"/>
                </a:solidFill>
                <a:latin typeface="Lato Bold" pitchFamily="34" charset="0"/>
                <a:ea typeface="Lato Bold" pitchFamily="34" charset="-122"/>
                <a:cs typeface="Lato Bold" pitchFamily="34" charset="-120"/>
              </a:rPr>
              <a:t>Formulation</a:t>
            </a:r>
            <a:endParaRPr lang="fr-FR" sz="2200" noProof="0" dirty="0"/>
          </a:p>
        </p:txBody>
      </p:sp>
      <p:sp>
        <p:nvSpPr>
          <p:cNvPr id="16" name="Text 11"/>
          <p:cNvSpPr/>
          <p:nvPr/>
        </p:nvSpPr>
        <p:spPr>
          <a:xfrm>
            <a:off x="793790" y="5892284"/>
            <a:ext cx="3898702" cy="1451610"/>
          </a:xfrm>
          <a:prstGeom prst="rect">
            <a:avLst/>
          </a:prstGeom>
          <a:noFill/>
          <a:ln/>
        </p:spPr>
        <p:txBody>
          <a:bodyPr wrap="square" lIns="0" tIns="0" rIns="0" bIns="0" rtlCol="0" anchor="t"/>
          <a:lstStyle/>
          <a:p>
            <a:pPr marL="0" indent="0" algn="r">
              <a:lnSpc>
                <a:spcPts val="2850"/>
              </a:lnSpc>
              <a:buNone/>
            </a:pPr>
            <a:r>
              <a:rPr lang="fr-FR" sz="1750" noProof="0" dirty="0">
                <a:solidFill>
                  <a:srgbClr val="4A4A45"/>
                </a:solidFill>
                <a:latin typeface="Lato" pitchFamily="34" charset="0"/>
                <a:ea typeface="Lato" pitchFamily="34" charset="-122"/>
                <a:cs typeface="Lato" pitchFamily="34" charset="-120"/>
              </a:rPr>
              <a:t>Il est important de proposer des formulations tout au long de la situation pour dire plusieurs fois de façons différentes les savoirs en jeu.</a:t>
            </a:r>
            <a:endParaRPr lang="fr-FR" sz="1750" noProof="0" dirty="0"/>
          </a:p>
        </p:txBody>
      </p:sp>
      <p:pic>
        <p:nvPicPr>
          <p:cNvPr id="17" name="Image 3" descr="preencoded.png"/>
          <p:cNvPicPr>
            <a:picLocks noChangeAspect="1"/>
          </p:cNvPicPr>
          <p:nvPr/>
        </p:nvPicPr>
        <p:blipFill>
          <a:blip r:embed="rId6"/>
          <a:stretch>
            <a:fillRect/>
          </a:stretch>
        </p:blipFill>
        <p:spPr>
          <a:xfrm>
            <a:off x="5032653" y="2767846"/>
            <a:ext cx="4564975" cy="4564975"/>
          </a:xfrm>
          <a:prstGeom prst="rect">
            <a:avLst/>
          </a:prstGeom>
        </p:spPr>
      </p:pic>
      <p:sp>
        <p:nvSpPr>
          <p:cNvPr id="18" name="Text 12"/>
          <p:cNvSpPr/>
          <p:nvPr/>
        </p:nvSpPr>
        <p:spPr>
          <a:xfrm>
            <a:off x="5925622" y="5742146"/>
            <a:ext cx="164425" cy="453509"/>
          </a:xfrm>
          <a:prstGeom prst="rect">
            <a:avLst/>
          </a:prstGeom>
          <a:noFill/>
          <a:ln/>
        </p:spPr>
        <p:txBody>
          <a:bodyPr wrap="none" lIns="0" tIns="0" rIns="0" bIns="0" rtlCol="0" anchor="t"/>
          <a:lstStyle/>
          <a:p>
            <a:pPr marL="0" indent="0">
              <a:lnSpc>
                <a:spcPts val="3550"/>
              </a:lnSpc>
              <a:buNone/>
            </a:pPr>
            <a:r>
              <a:rPr lang="fr-FR" sz="2200" b="1" noProof="0" dirty="0">
                <a:solidFill>
                  <a:srgbClr val="4A4A45"/>
                </a:solidFill>
                <a:latin typeface="Lato Bold" pitchFamily="34" charset="0"/>
                <a:ea typeface="Lato Bold" pitchFamily="34" charset="-122"/>
                <a:cs typeface="Lato Bold" pitchFamily="34" charset="-120"/>
              </a:rPr>
              <a:t>4</a:t>
            </a:r>
            <a:endParaRPr lang="fr-FR" sz="2200" noProof="0" dirty="0"/>
          </a:p>
        </p:txBody>
      </p:sp>
      <p:sp>
        <p:nvSpPr>
          <p:cNvPr id="19" name="Rectangle 18">
            <a:extLst>
              <a:ext uri="{FF2B5EF4-FFF2-40B4-BE49-F238E27FC236}">
                <a16:creationId xmlns:a16="http://schemas.microsoft.com/office/drawing/2014/main" id="{AC426827-3DA1-B4E8-0550-4F9E964B26BF}"/>
              </a:ext>
            </a:extLst>
          </p:cNvPr>
          <p:cNvSpPr/>
          <p:nvPr/>
        </p:nvSpPr>
        <p:spPr>
          <a:xfrm>
            <a:off x="12832080" y="7800340"/>
            <a:ext cx="1676400" cy="320040"/>
          </a:xfrm>
          <a:prstGeom prst="rect">
            <a:avLst/>
          </a:prstGeom>
          <a:solidFill>
            <a:srgbClr val="EFECE6"/>
          </a:solidFill>
          <a:ln>
            <a:solidFill>
              <a:srgbClr val="EFE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26877"/>
            <a:ext cx="7556421" cy="1417558"/>
          </a:xfrm>
          <a:prstGeom prst="rect">
            <a:avLst/>
          </a:prstGeom>
          <a:noFill/>
          <a:ln/>
        </p:spPr>
        <p:txBody>
          <a:bodyPr wrap="square" lIns="0" tIns="0" rIns="0" bIns="0" rtlCol="0" anchor="t"/>
          <a:lstStyle/>
          <a:p>
            <a:pPr marL="0" indent="0">
              <a:lnSpc>
                <a:spcPts val="5550"/>
              </a:lnSpc>
              <a:buNone/>
            </a:pPr>
            <a:r>
              <a:rPr lang="fr-FR" sz="4450" b="1" noProof="0" dirty="0">
                <a:solidFill>
                  <a:srgbClr val="282824"/>
                </a:solidFill>
                <a:latin typeface="Lato Bold" pitchFamily="34" charset="0"/>
                <a:ea typeface="Lato Bold" pitchFamily="34" charset="-122"/>
                <a:cs typeface="Lato Bold" pitchFamily="34" charset="-120"/>
              </a:rPr>
              <a:t>Tout ne s'enseigne pas à l'aide de situations-problèmes</a:t>
            </a:r>
            <a:endParaRPr lang="fr-FR" sz="4450" noProof="0" dirty="0"/>
          </a:p>
        </p:txBody>
      </p:sp>
      <p:sp>
        <p:nvSpPr>
          <p:cNvPr id="4" name="Shape 1"/>
          <p:cNvSpPr/>
          <p:nvPr/>
        </p:nvSpPr>
        <p:spPr>
          <a:xfrm>
            <a:off x="6280190" y="2484596"/>
            <a:ext cx="7556421" cy="2395657"/>
          </a:xfrm>
          <a:prstGeom prst="roundRect">
            <a:avLst>
              <a:gd name="adj" fmla="val 1420"/>
            </a:avLst>
          </a:prstGeom>
          <a:solidFill>
            <a:srgbClr val="E5DFD2"/>
          </a:solidFill>
          <a:ln/>
        </p:spPr>
        <p:txBody>
          <a:bodyPr/>
          <a:lstStyle/>
          <a:p>
            <a:endParaRPr lang="fr-FR" noProof="0" dirty="0"/>
          </a:p>
        </p:txBody>
      </p:sp>
      <p:sp>
        <p:nvSpPr>
          <p:cNvPr id="5" name="Text 2"/>
          <p:cNvSpPr/>
          <p:nvPr/>
        </p:nvSpPr>
        <p:spPr>
          <a:xfrm>
            <a:off x="6507004" y="2711410"/>
            <a:ext cx="5160526" cy="354330"/>
          </a:xfrm>
          <a:prstGeom prst="rect">
            <a:avLst/>
          </a:prstGeom>
          <a:noFill/>
          <a:ln/>
        </p:spPr>
        <p:txBody>
          <a:bodyPr wrap="none" lIns="0" tIns="0" rIns="0" bIns="0" rtlCol="0" anchor="t"/>
          <a:lstStyle/>
          <a:p>
            <a:pPr marL="0" indent="0">
              <a:lnSpc>
                <a:spcPts val="2750"/>
              </a:lnSpc>
              <a:buNone/>
            </a:pPr>
            <a:r>
              <a:rPr lang="fr-FR" sz="2200" b="1" noProof="0" dirty="0">
                <a:solidFill>
                  <a:srgbClr val="4A4A45"/>
                </a:solidFill>
                <a:latin typeface="Lato Bold" pitchFamily="34" charset="0"/>
                <a:ea typeface="Lato Bold" pitchFamily="34" charset="-122"/>
                <a:cs typeface="Lato Bold" pitchFamily="34" charset="-120"/>
              </a:rPr>
              <a:t>Apprentissage de la comptine numérique</a:t>
            </a:r>
            <a:endParaRPr lang="fr-FR" sz="2200" noProof="0" dirty="0"/>
          </a:p>
        </p:txBody>
      </p:sp>
      <p:sp>
        <p:nvSpPr>
          <p:cNvPr id="6" name="Text 3"/>
          <p:cNvSpPr/>
          <p:nvPr/>
        </p:nvSpPr>
        <p:spPr>
          <a:xfrm>
            <a:off x="6507004" y="3201829"/>
            <a:ext cx="7102793" cy="1451610"/>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L'apprentissage de la comptine numérique relève de l'apprentissage de conventions. Il faut trouver des moyens ludiques de faire répéter les élèves tout en leur faisant comprendre la nécessité de cet apprentissage pour les situations de dénombrement.</a:t>
            </a:r>
            <a:endParaRPr lang="fr-FR" sz="1750" noProof="0" dirty="0"/>
          </a:p>
        </p:txBody>
      </p:sp>
      <p:sp>
        <p:nvSpPr>
          <p:cNvPr id="7" name="Shape 4"/>
          <p:cNvSpPr/>
          <p:nvPr/>
        </p:nvSpPr>
        <p:spPr>
          <a:xfrm>
            <a:off x="6280190" y="5107067"/>
            <a:ext cx="7556421" cy="2395657"/>
          </a:xfrm>
          <a:prstGeom prst="roundRect">
            <a:avLst>
              <a:gd name="adj" fmla="val 1420"/>
            </a:avLst>
          </a:prstGeom>
          <a:solidFill>
            <a:srgbClr val="E5DFD2"/>
          </a:solidFill>
          <a:ln/>
        </p:spPr>
        <p:txBody>
          <a:bodyPr/>
          <a:lstStyle/>
          <a:p>
            <a:endParaRPr lang="fr-FR" noProof="0" dirty="0"/>
          </a:p>
        </p:txBody>
      </p:sp>
      <p:sp>
        <p:nvSpPr>
          <p:cNvPr id="8" name="Text 5"/>
          <p:cNvSpPr/>
          <p:nvPr/>
        </p:nvSpPr>
        <p:spPr>
          <a:xfrm>
            <a:off x="6507004" y="5333881"/>
            <a:ext cx="4921210" cy="354330"/>
          </a:xfrm>
          <a:prstGeom prst="rect">
            <a:avLst/>
          </a:prstGeom>
          <a:noFill/>
          <a:ln/>
        </p:spPr>
        <p:txBody>
          <a:bodyPr wrap="none" lIns="0" tIns="0" rIns="0" bIns="0" rtlCol="0" anchor="t"/>
          <a:lstStyle/>
          <a:p>
            <a:pPr marL="0" indent="0">
              <a:lnSpc>
                <a:spcPts val="2750"/>
              </a:lnSpc>
              <a:buNone/>
            </a:pPr>
            <a:r>
              <a:rPr lang="fr-FR" sz="2200" b="1" noProof="0" dirty="0">
                <a:solidFill>
                  <a:srgbClr val="4A4A45"/>
                </a:solidFill>
                <a:latin typeface="Lato Bold" pitchFamily="34" charset="0"/>
                <a:ea typeface="Lato Bold" pitchFamily="34" charset="-122"/>
                <a:cs typeface="Lato Bold" pitchFamily="34" charset="-120"/>
              </a:rPr>
              <a:t>Écriture chiffrée des premiers nombres</a:t>
            </a:r>
            <a:endParaRPr lang="fr-FR" sz="2200" noProof="0" dirty="0"/>
          </a:p>
        </p:txBody>
      </p:sp>
      <p:sp>
        <p:nvSpPr>
          <p:cNvPr id="9" name="Text 6"/>
          <p:cNvSpPr/>
          <p:nvPr/>
        </p:nvSpPr>
        <p:spPr>
          <a:xfrm>
            <a:off x="6507004" y="5824299"/>
            <a:ext cx="7102793" cy="1451610"/>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L'élève doit apprendre à reconnaître que le signe « 4 » correspond à la quantité quatre, mais on a intérêt à lui faire ressentir la nécessité et l'intérêt de cet apprentissage dans des situations où l'échange d'informations sur les quantités ne se fait que par écrit.</a:t>
            </a:r>
            <a:endParaRPr lang="fr-FR" sz="1750" noProof="0" dirty="0"/>
          </a:p>
        </p:txBody>
      </p:sp>
      <p:sp>
        <p:nvSpPr>
          <p:cNvPr id="10" name="Rectangle 9">
            <a:extLst>
              <a:ext uri="{FF2B5EF4-FFF2-40B4-BE49-F238E27FC236}">
                <a16:creationId xmlns:a16="http://schemas.microsoft.com/office/drawing/2014/main" id="{C49299E8-FEE7-1720-D4E6-6585C5E142DB}"/>
              </a:ext>
            </a:extLst>
          </p:cNvPr>
          <p:cNvSpPr/>
          <p:nvPr/>
        </p:nvSpPr>
        <p:spPr>
          <a:xfrm>
            <a:off x="12832080" y="7800340"/>
            <a:ext cx="1676400" cy="320040"/>
          </a:xfrm>
          <a:prstGeom prst="rect">
            <a:avLst/>
          </a:prstGeom>
          <a:solidFill>
            <a:srgbClr val="EFECE6"/>
          </a:solidFill>
          <a:ln>
            <a:solidFill>
              <a:srgbClr val="EFE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3940" y="0"/>
            <a:ext cx="5486400" cy="8229600"/>
          </a:xfrm>
          <a:prstGeom prst="rect">
            <a:avLst/>
          </a:prstGeom>
        </p:spPr>
      </p:pic>
      <p:sp>
        <p:nvSpPr>
          <p:cNvPr id="3" name="Text 0"/>
          <p:cNvSpPr/>
          <p:nvPr/>
        </p:nvSpPr>
        <p:spPr>
          <a:xfrm>
            <a:off x="793790" y="1505069"/>
            <a:ext cx="7556421" cy="1417558"/>
          </a:xfrm>
          <a:prstGeom prst="rect">
            <a:avLst/>
          </a:prstGeom>
          <a:noFill/>
          <a:ln/>
        </p:spPr>
        <p:txBody>
          <a:bodyPr wrap="square" lIns="0" tIns="0" rIns="0" bIns="0" rtlCol="0" anchor="t"/>
          <a:lstStyle/>
          <a:p>
            <a:pPr marL="0" indent="0">
              <a:lnSpc>
                <a:spcPts val="5550"/>
              </a:lnSpc>
              <a:buNone/>
            </a:pPr>
            <a:r>
              <a:rPr lang="fr-FR" sz="4450" b="1" noProof="0" dirty="0">
                <a:solidFill>
                  <a:srgbClr val="282824"/>
                </a:solidFill>
                <a:latin typeface="Lato Bold" pitchFamily="34" charset="0"/>
                <a:ea typeface="Lato Bold" pitchFamily="34" charset="-122"/>
                <a:cs typeface="Lato Bold" pitchFamily="34" charset="-120"/>
              </a:rPr>
              <a:t>Les fonctions didactiques du matériel</a:t>
            </a:r>
            <a:endParaRPr lang="fr-FR" sz="4450" noProof="0" dirty="0"/>
          </a:p>
        </p:txBody>
      </p:sp>
      <p:pic>
        <p:nvPicPr>
          <p:cNvPr id="4" name="Image 1" descr="preencoded.png"/>
          <p:cNvPicPr>
            <a:picLocks noChangeAspect="1"/>
          </p:cNvPicPr>
          <p:nvPr/>
        </p:nvPicPr>
        <p:blipFill>
          <a:blip r:embed="rId4"/>
          <a:stretch>
            <a:fillRect/>
          </a:stretch>
        </p:blipFill>
        <p:spPr>
          <a:xfrm>
            <a:off x="793790" y="3262789"/>
            <a:ext cx="566976" cy="566976"/>
          </a:xfrm>
          <a:prstGeom prst="rect">
            <a:avLst/>
          </a:prstGeom>
        </p:spPr>
      </p:pic>
      <p:sp>
        <p:nvSpPr>
          <p:cNvPr id="5" name="Text 1"/>
          <p:cNvSpPr/>
          <p:nvPr/>
        </p:nvSpPr>
        <p:spPr>
          <a:xfrm>
            <a:off x="793790" y="4056578"/>
            <a:ext cx="2291953" cy="354330"/>
          </a:xfrm>
          <a:prstGeom prst="rect">
            <a:avLst/>
          </a:prstGeom>
          <a:noFill/>
          <a:ln/>
        </p:spPr>
        <p:txBody>
          <a:bodyPr wrap="none" lIns="0" tIns="0" rIns="0" bIns="0" rtlCol="0" anchor="t"/>
          <a:lstStyle/>
          <a:p>
            <a:pPr marL="0" indent="0" algn="l">
              <a:lnSpc>
                <a:spcPts val="2750"/>
              </a:lnSpc>
              <a:buNone/>
            </a:pPr>
            <a:r>
              <a:rPr lang="fr-FR" sz="2200" b="1" noProof="0" dirty="0">
                <a:solidFill>
                  <a:srgbClr val="4A4A45"/>
                </a:solidFill>
                <a:latin typeface="Lato Bold" pitchFamily="34" charset="0"/>
                <a:ea typeface="Lato Bold" pitchFamily="34" charset="-122"/>
                <a:cs typeface="Lato Bold" pitchFamily="34" charset="-120"/>
              </a:rPr>
              <a:t>Engagement</a:t>
            </a:r>
            <a:endParaRPr lang="fr-FR" sz="2200" noProof="0" dirty="0"/>
          </a:p>
        </p:txBody>
      </p:sp>
      <p:sp>
        <p:nvSpPr>
          <p:cNvPr id="6" name="Text 2"/>
          <p:cNvSpPr/>
          <p:nvPr/>
        </p:nvSpPr>
        <p:spPr>
          <a:xfrm>
            <a:off x="793790" y="4546997"/>
            <a:ext cx="2291953" cy="1814513"/>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Le matériel permet à l'élève de faire des tentatives et de s'engager dans le problème.</a:t>
            </a:r>
            <a:endParaRPr lang="fr-FR" sz="1750" noProof="0" dirty="0"/>
          </a:p>
        </p:txBody>
      </p:sp>
      <p:pic>
        <p:nvPicPr>
          <p:cNvPr id="7" name="Image 2" descr="preencoded.png"/>
          <p:cNvPicPr>
            <a:picLocks noChangeAspect="1"/>
          </p:cNvPicPr>
          <p:nvPr/>
        </p:nvPicPr>
        <p:blipFill>
          <a:blip r:embed="rId5"/>
          <a:stretch>
            <a:fillRect/>
          </a:stretch>
        </p:blipFill>
        <p:spPr>
          <a:xfrm>
            <a:off x="3425904" y="3262789"/>
            <a:ext cx="566976" cy="566976"/>
          </a:xfrm>
          <a:prstGeom prst="rect">
            <a:avLst/>
          </a:prstGeom>
        </p:spPr>
      </p:pic>
      <p:sp>
        <p:nvSpPr>
          <p:cNvPr id="8" name="Text 3"/>
          <p:cNvSpPr/>
          <p:nvPr/>
        </p:nvSpPr>
        <p:spPr>
          <a:xfrm>
            <a:off x="3425904" y="4056578"/>
            <a:ext cx="2292072" cy="354330"/>
          </a:xfrm>
          <a:prstGeom prst="rect">
            <a:avLst/>
          </a:prstGeom>
          <a:noFill/>
          <a:ln/>
        </p:spPr>
        <p:txBody>
          <a:bodyPr wrap="none" lIns="0" tIns="0" rIns="0" bIns="0" rtlCol="0" anchor="t"/>
          <a:lstStyle/>
          <a:p>
            <a:pPr marL="0" indent="0" algn="l">
              <a:lnSpc>
                <a:spcPts val="2750"/>
              </a:lnSpc>
              <a:buNone/>
            </a:pPr>
            <a:r>
              <a:rPr lang="fr-FR" sz="2200" b="1" noProof="0" dirty="0">
                <a:solidFill>
                  <a:srgbClr val="4A4A45"/>
                </a:solidFill>
                <a:latin typeface="Lato Bold" pitchFamily="34" charset="0"/>
                <a:ea typeface="Lato Bold" pitchFamily="34" charset="-122"/>
                <a:cs typeface="Lato Bold" pitchFamily="34" charset="-120"/>
              </a:rPr>
              <a:t>Validation</a:t>
            </a:r>
            <a:endParaRPr lang="fr-FR" sz="2200" noProof="0" dirty="0"/>
          </a:p>
        </p:txBody>
      </p:sp>
      <p:sp>
        <p:nvSpPr>
          <p:cNvPr id="9" name="Text 4"/>
          <p:cNvSpPr/>
          <p:nvPr/>
        </p:nvSpPr>
        <p:spPr>
          <a:xfrm>
            <a:off x="3425904" y="4546997"/>
            <a:ext cx="2292072" cy="1814513"/>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Le matériel a aussi un rôle de validation : il permet à l'élève de savoir s'il a réussi ou pas.</a:t>
            </a:r>
            <a:endParaRPr lang="fr-FR" sz="1750" noProof="0" dirty="0"/>
          </a:p>
        </p:txBody>
      </p:sp>
      <p:pic>
        <p:nvPicPr>
          <p:cNvPr id="10" name="Image 3" descr="preencoded.png"/>
          <p:cNvPicPr>
            <a:picLocks noChangeAspect="1"/>
          </p:cNvPicPr>
          <p:nvPr/>
        </p:nvPicPr>
        <p:blipFill>
          <a:blip r:embed="rId6"/>
          <a:stretch>
            <a:fillRect/>
          </a:stretch>
        </p:blipFill>
        <p:spPr>
          <a:xfrm>
            <a:off x="6058138" y="3262789"/>
            <a:ext cx="566976" cy="566976"/>
          </a:xfrm>
          <a:prstGeom prst="rect">
            <a:avLst/>
          </a:prstGeom>
        </p:spPr>
      </p:pic>
      <p:sp>
        <p:nvSpPr>
          <p:cNvPr id="11" name="Text 5"/>
          <p:cNvSpPr/>
          <p:nvPr/>
        </p:nvSpPr>
        <p:spPr>
          <a:xfrm>
            <a:off x="6058138" y="4056578"/>
            <a:ext cx="2291953" cy="354330"/>
          </a:xfrm>
          <a:prstGeom prst="rect">
            <a:avLst/>
          </a:prstGeom>
          <a:noFill/>
          <a:ln/>
        </p:spPr>
        <p:txBody>
          <a:bodyPr wrap="none" lIns="0" tIns="0" rIns="0" bIns="0" rtlCol="0" anchor="t"/>
          <a:lstStyle/>
          <a:p>
            <a:pPr marL="0" indent="0" algn="l">
              <a:lnSpc>
                <a:spcPts val="2750"/>
              </a:lnSpc>
              <a:buNone/>
            </a:pPr>
            <a:r>
              <a:rPr lang="fr-FR" sz="2200" b="1" noProof="0" dirty="0">
                <a:solidFill>
                  <a:srgbClr val="4A4A45"/>
                </a:solidFill>
                <a:latin typeface="Lato Bold" pitchFamily="34" charset="0"/>
                <a:ea typeface="Lato Bold" pitchFamily="34" charset="-122"/>
                <a:cs typeface="Lato Bold" pitchFamily="34" charset="-120"/>
              </a:rPr>
              <a:t>Construction</a:t>
            </a:r>
            <a:endParaRPr lang="fr-FR" sz="2200" noProof="0" dirty="0"/>
          </a:p>
        </p:txBody>
      </p:sp>
      <p:sp>
        <p:nvSpPr>
          <p:cNvPr id="12" name="Text 6"/>
          <p:cNvSpPr/>
          <p:nvPr/>
        </p:nvSpPr>
        <p:spPr>
          <a:xfrm>
            <a:off x="6058138" y="4546997"/>
            <a:ext cx="2291953" cy="2177415"/>
          </a:xfrm>
          <a:prstGeom prst="rect">
            <a:avLst/>
          </a:prstGeom>
          <a:noFill/>
          <a:ln/>
        </p:spPr>
        <p:txBody>
          <a:bodyPr wrap="square" lIns="0" tIns="0" rIns="0" bIns="0" rtlCol="0" anchor="t"/>
          <a:lstStyle/>
          <a:p>
            <a:pPr marL="0" indent="0" algn="just">
              <a:lnSpc>
                <a:spcPts val="2850"/>
              </a:lnSpc>
              <a:buNone/>
            </a:pPr>
            <a:r>
              <a:rPr lang="fr-FR" sz="1750" noProof="0" dirty="0">
                <a:solidFill>
                  <a:srgbClr val="4A4A45"/>
                </a:solidFill>
                <a:latin typeface="Lato" pitchFamily="34" charset="0"/>
                <a:ea typeface="Lato" pitchFamily="34" charset="-122"/>
                <a:cs typeface="Lato" pitchFamily="34" charset="-120"/>
              </a:rPr>
              <a:t>Les informations fournies par le matériel permettent à l'élève de construire les nécessités associées au problème.</a:t>
            </a:r>
            <a:endParaRPr lang="fr-FR" sz="1750"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51523"/>
            <a:ext cx="7230070" cy="566976"/>
          </a:xfrm>
          <a:prstGeom prst="rect">
            <a:avLst/>
          </a:prstGeom>
          <a:noFill/>
          <a:ln/>
        </p:spPr>
        <p:txBody>
          <a:bodyPr wrap="none" lIns="0" tIns="0" rIns="0" bIns="0" rtlCol="0" anchor="t"/>
          <a:lstStyle/>
          <a:p>
            <a:pPr marL="0" indent="0">
              <a:lnSpc>
                <a:spcPts val="4450"/>
              </a:lnSpc>
              <a:buNone/>
            </a:pPr>
            <a:r>
              <a:rPr lang="fr-FR" sz="3550" b="1" noProof="0" dirty="0">
                <a:solidFill>
                  <a:srgbClr val="282824"/>
                </a:solidFill>
                <a:latin typeface="Lato Bold" pitchFamily="34" charset="0"/>
                <a:ea typeface="Lato Bold" pitchFamily="34" charset="-122"/>
                <a:cs typeface="Lato Bold" pitchFamily="34" charset="-120"/>
              </a:rPr>
              <a:t>La régulation de l'activité des élèves</a:t>
            </a:r>
            <a:endParaRPr lang="fr-FR" sz="3550" noProof="0" dirty="0"/>
          </a:p>
        </p:txBody>
      </p:sp>
      <p:sp>
        <p:nvSpPr>
          <p:cNvPr id="4" name="Shape 1"/>
          <p:cNvSpPr/>
          <p:nvPr/>
        </p:nvSpPr>
        <p:spPr>
          <a:xfrm>
            <a:off x="6540937" y="1590675"/>
            <a:ext cx="22860" cy="5887403"/>
          </a:xfrm>
          <a:prstGeom prst="roundRect">
            <a:avLst>
              <a:gd name="adj" fmla="val 119070"/>
            </a:avLst>
          </a:prstGeom>
          <a:solidFill>
            <a:srgbClr val="CBC5B8"/>
          </a:solidFill>
          <a:ln/>
        </p:spPr>
        <p:txBody>
          <a:bodyPr/>
          <a:lstStyle/>
          <a:p>
            <a:endParaRPr lang="fr-FR" noProof="0" dirty="0"/>
          </a:p>
        </p:txBody>
      </p:sp>
      <p:sp>
        <p:nvSpPr>
          <p:cNvPr id="5" name="Shape 2"/>
          <p:cNvSpPr/>
          <p:nvPr/>
        </p:nvSpPr>
        <p:spPr>
          <a:xfrm>
            <a:off x="6733639" y="1987391"/>
            <a:ext cx="635079" cy="22860"/>
          </a:xfrm>
          <a:prstGeom prst="roundRect">
            <a:avLst>
              <a:gd name="adj" fmla="val 119070"/>
            </a:avLst>
          </a:prstGeom>
          <a:solidFill>
            <a:srgbClr val="CBC5B8"/>
          </a:solidFill>
          <a:ln/>
        </p:spPr>
        <p:txBody>
          <a:bodyPr/>
          <a:lstStyle/>
          <a:p>
            <a:endParaRPr lang="fr-FR" noProof="0" dirty="0"/>
          </a:p>
        </p:txBody>
      </p:sp>
      <p:sp>
        <p:nvSpPr>
          <p:cNvPr id="6" name="Shape 3"/>
          <p:cNvSpPr/>
          <p:nvPr/>
        </p:nvSpPr>
        <p:spPr>
          <a:xfrm>
            <a:off x="6348234" y="1794748"/>
            <a:ext cx="408265" cy="408265"/>
          </a:xfrm>
          <a:prstGeom prst="roundRect">
            <a:avLst>
              <a:gd name="adj" fmla="val 6667"/>
            </a:avLst>
          </a:prstGeom>
          <a:solidFill>
            <a:srgbClr val="E5DFD2"/>
          </a:solidFill>
          <a:ln/>
        </p:spPr>
        <p:txBody>
          <a:bodyPr/>
          <a:lstStyle/>
          <a:p>
            <a:endParaRPr lang="fr-FR" noProof="0" dirty="0"/>
          </a:p>
        </p:txBody>
      </p:sp>
      <p:sp>
        <p:nvSpPr>
          <p:cNvPr id="7" name="Text 4"/>
          <p:cNvSpPr/>
          <p:nvPr/>
        </p:nvSpPr>
        <p:spPr>
          <a:xfrm>
            <a:off x="6473369" y="1862733"/>
            <a:ext cx="157877" cy="272177"/>
          </a:xfrm>
          <a:prstGeom prst="rect">
            <a:avLst/>
          </a:prstGeom>
          <a:noFill/>
          <a:ln/>
        </p:spPr>
        <p:txBody>
          <a:bodyPr wrap="none" lIns="0" tIns="0" rIns="0" bIns="0" rtlCol="0" anchor="t"/>
          <a:lstStyle/>
          <a:p>
            <a:pPr marL="0" indent="0" algn="ctr">
              <a:lnSpc>
                <a:spcPts val="2100"/>
              </a:lnSpc>
              <a:buNone/>
            </a:pPr>
            <a:r>
              <a:rPr lang="fr-FR" sz="2100" b="1" noProof="0" dirty="0">
                <a:solidFill>
                  <a:srgbClr val="4A4A45"/>
                </a:solidFill>
                <a:latin typeface="Lato Bold" pitchFamily="34" charset="0"/>
                <a:ea typeface="Lato Bold" pitchFamily="34" charset="-122"/>
                <a:cs typeface="Lato Bold" pitchFamily="34" charset="-120"/>
              </a:rPr>
              <a:t>1</a:t>
            </a:r>
            <a:endParaRPr lang="fr-FR" sz="2100" noProof="0" dirty="0"/>
          </a:p>
        </p:txBody>
      </p:sp>
      <p:sp>
        <p:nvSpPr>
          <p:cNvPr id="8" name="Text 5"/>
          <p:cNvSpPr/>
          <p:nvPr/>
        </p:nvSpPr>
        <p:spPr>
          <a:xfrm>
            <a:off x="7550348" y="1772126"/>
            <a:ext cx="2268260" cy="283488"/>
          </a:xfrm>
          <a:prstGeom prst="rect">
            <a:avLst/>
          </a:prstGeom>
          <a:noFill/>
          <a:ln/>
        </p:spPr>
        <p:txBody>
          <a:bodyPr wrap="none" lIns="0" tIns="0" rIns="0" bIns="0" rtlCol="0" anchor="t"/>
          <a:lstStyle/>
          <a:p>
            <a:pPr marL="0" indent="0" algn="l">
              <a:lnSpc>
                <a:spcPts val="2200"/>
              </a:lnSpc>
              <a:buNone/>
            </a:pPr>
            <a:r>
              <a:rPr lang="fr-FR" sz="1750" b="1" noProof="0" dirty="0">
                <a:solidFill>
                  <a:srgbClr val="4A4A45"/>
                </a:solidFill>
                <a:latin typeface="Lato Bold" pitchFamily="34" charset="0"/>
                <a:ea typeface="Lato Bold" pitchFamily="34" charset="-122"/>
                <a:cs typeface="Lato Bold" pitchFamily="34" charset="-120"/>
              </a:rPr>
              <a:t>Adaptation</a:t>
            </a:r>
            <a:endParaRPr lang="fr-FR" sz="1750" noProof="0" dirty="0"/>
          </a:p>
        </p:txBody>
      </p:sp>
      <p:sp>
        <p:nvSpPr>
          <p:cNvPr id="9" name="Text 6"/>
          <p:cNvSpPr/>
          <p:nvPr/>
        </p:nvSpPr>
        <p:spPr>
          <a:xfrm>
            <a:off x="7550348" y="2164437"/>
            <a:ext cx="6286262" cy="580549"/>
          </a:xfrm>
          <a:prstGeom prst="rect">
            <a:avLst/>
          </a:prstGeom>
          <a:noFill/>
          <a:ln/>
        </p:spPr>
        <p:txBody>
          <a:bodyPr wrap="square" lIns="0" tIns="0" rIns="0" bIns="0" rtlCol="0" anchor="t"/>
          <a:lstStyle/>
          <a:p>
            <a:pPr marL="0" indent="0" algn="just">
              <a:lnSpc>
                <a:spcPts val="2250"/>
              </a:lnSpc>
              <a:buNone/>
            </a:pPr>
            <a:r>
              <a:rPr lang="fr-FR" sz="1400" noProof="0" dirty="0">
                <a:solidFill>
                  <a:srgbClr val="4A4A45"/>
                </a:solidFill>
                <a:latin typeface="Lato" pitchFamily="34" charset="0"/>
                <a:ea typeface="Lato" pitchFamily="34" charset="-122"/>
                <a:cs typeface="Lato" pitchFamily="34" charset="-120"/>
              </a:rPr>
              <a:t>La régulation de l'activité des élèves doit s'adapter à leur niveau de compréhension et de maîtrise du problème.</a:t>
            </a:r>
            <a:endParaRPr lang="fr-FR" sz="1400" noProof="0" dirty="0"/>
          </a:p>
        </p:txBody>
      </p:sp>
      <p:sp>
        <p:nvSpPr>
          <p:cNvPr id="10" name="Shape 7"/>
          <p:cNvSpPr/>
          <p:nvPr/>
        </p:nvSpPr>
        <p:spPr>
          <a:xfrm>
            <a:off x="6733639" y="3504605"/>
            <a:ext cx="635079" cy="22860"/>
          </a:xfrm>
          <a:prstGeom prst="roundRect">
            <a:avLst>
              <a:gd name="adj" fmla="val 119070"/>
            </a:avLst>
          </a:prstGeom>
          <a:solidFill>
            <a:srgbClr val="CBC5B8"/>
          </a:solidFill>
          <a:ln/>
        </p:spPr>
        <p:txBody>
          <a:bodyPr/>
          <a:lstStyle/>
          <a:p>
            <a:endParaRPr lang="fr-FR" noProof="0" dirty="0"/>
          </a:p>
        </p:txBody>
      </p:sp>
      <p:sp>
        <p:nvSpPr>
          <p:cNvPr id="11" name="Shape 8"/>
          <p:cNvSpPr/>
          <p:nvPr/>
        </p:nvSpPr>
        <p:spPr>
          <a:xfrm>
            <a:off x="6348234" y="3311962"/>
            <a:ext cx="408265" cy="408265"/>
          </a:xfrm>
          <a:prstGeom prst="roundRect">
            <a:avLst>
              <a:gd name="adj" fmla="val 6667"/>
            </a:avLst>
          </a:prstGeom>
          <a:solidFill>
            <a:srgbClr val="E5DFD2"/>
          </a:solidFill>
          <a:ln/>
        </p:spPr>
        <p:txBody>
          <a:bodyPr/>
          <a:lstStyle/>
          <a:p>
            <a:endParaRPr lang="fr-FR" noProof="0" dirty="0"/>
          </a:p>
        </p:txBody>
      </p:sp>
      <p:sp>
        <p:nvSpPr>
          <p:cNvPr id="12" name="Text 9"/>
          <p:cNvSpPr/>
          <p:nvPr/>
        </p:nvSpPr>
        <p:spPr>
          <a:xfrm>
            <a:off x="6473369" y="3379946"/>
            <a:ext cx="157877" cy="272177"/>
          </a:xfrm>
          <a:prstGeom prst="rect">
            <a:avLst/>
          </a:prstGeom>
          <a:noFill/>
          <a:ln/>
        </p:spPr>
        <p:txBody>
          <a:bodyPr wrap="none" lIns="0" tIns="0" rIns="0" bIns="0" rtlCol="0" anchor="t"/>
          <a:lstStyle/>
          <a:p>
            <a:pPr marL="0" indent="0" algn="ctr">
              <a:lnSpc>
                <a:spcPts val="2100"/>
              </a:lnSpc>
              <a:buNone/>
            </a:pPr>
            <a:r>
              <a:rPr lang="fr-FR" sz="2100" b="1" noProof="0" dirty="0">
                <a:solidFill>
                  <a:srgbClr val="4A4A45"/>
                </a:solidFill>
                <a:latin typeface="Lato Bold" pitchFamily="34" charset="0"/>
                <a:ea typeface="Lato Bold" pitchFamily="34" charset="-122"/>
                <a:cs typeface="Lato Bold" pitchFamily="34" charset="-120"/>
              </a:rPr>
              <a:t>2</a:t>
            </a:r>
            <a:endParaRPr lang="fr-FR" sz="2100" noProof="0" dirty="0"/>
          </a:p>
        </p:txBody>
      </p:sp>
      <p:sp>
        <p:nvSpPr>
          <p:cNvPr id="13" name="Text 10"/>
          <p:cNvSpPr/>
          <p:nvPr/>
        </p:nvSpPr>
        <p:spPr>
          <a:xfrm>
            <a:off x="7550348" y="3289340"/>
            <a:ext cx="2268260" cy="283488"/>
          </a:xfrm>
          <a:prstGeom prst="rect">
            <a:avLst/>
          </a:prstGeom>
          <a:noFill/>
          <a:ln/>
        </p:spPr>
        <p:txBody>
          <a:bodyPr wrap="none" lIns="0" tIns="0" rIns="0" bIns="0" rtlCol="0" anchor="t"/>
          <a:lstStyle/>
          <a:p>
            <a:pPr marL="0" indent="0" algn="l">
              <a:lnSpc>
                <a:spcPts val="2200"/>
              </a:lnSpc>
              <a:buNone/>
            </a:pPr>
            <a:r>
              <a:rPr lang="fr-FR" sz="1750" b="1" noProof="0" dirty="0">
                <a:solidFill>
                  <a:srgbClr val="4A4A45"/>
                </a:solidFill>
                <a:latin typeface="Lato Bold" pitchFamily="34" charset="0"/>
                <a:ea typeface="Lato Bold" pitchFamily="34" charset="-122"/>
                <a:cs typeface="Lato Bold" pitchFamily="34" charset="-120"/>
              </a:rPr>
              <a:t>Validation</a:t>
            </a:r>
            <a:endParaRPr lang="fr-FR" sz="1750" noProof="0" dirty="0"/>
          </a:p>
        </p:txBody>
      </p:sp>
      <p:sp>
        <p:nvSpPr>
          <p:cNvPr id="14" name="Text 11"/>
          <p:cNvSpPr/>
          <p:nvPr/>
        </p:nvSpPr>
        <p:spPr>
          <a:xfrm>
            <a:off x="7550348" y="3681651"/>
            <a:ext cx="6286262" cy="580549"/>
          </a:xfrm>
          <a:prstGeom prst="rect">
            <a:avLst/>
          </a:prstGeom>
          <a:noFill/>
          <a:ln/>
        </p:spPr>
        <p:txBody>
          <a:bodyPr wrap="square" lIns="0" tIns="0" rIns="0" bIns="0" rtlCol="0" anchor="t"/>
          <a:lstStyle/>
          <a:p>
            <a:pPr marL="0" indent="0" algn="just">
              <a:lnSpc>
                <a:spcPts val="2250"/>
              </a:lnSpc>
              <a:buNone/>
            </a:pPr>
            <a:r>
              <a:rPr lang="fr-FR" sz="1400" noProof="0" dirty="0">
                <a:solidFill>
                  <a:srgbClr val="4A4A45"/>
                </a:solidFill>
                <a:latin typeface="Lato" pitchFamily="34" charset="0"/>
                <a:ea typeface="Lato" pitchFamily="34" charset="-122"/>
                <a:cs typeface="Lato" pitchFamily="34" charset="-120"/>
              </a:rPr>
              <a:t>Pour certains élèves, l'utilisation du matériel de validation reste essentielle pour identifier que leur production ne remplit pas les critères de réussite fixés.</a:t>
            </a:r>
            <a:endParaRPr lang="fr-FR" sz="1400" noProof="0" dirty="0"/>
          </a:p>
        </p:txBody>
      </p:sp>
      <p:sp>
        <p:nvSpPr>
          <p:cNvPr id="15" name="Shape 12"/>
          <p:cNvSpPr/>
          <p:nvPr/>
        </p:nvSpPr>
        <p:spPr>
          <a:xfrm>
            <a:off x="6733639" y="5021818"/>
            <a:ext cx="635079" cy="22860"/>
          </a:xfrm>
          <a:prstGeom prst="roundRect">
            <a:avLst>
              <a:gd name="adj" fmla="val 119070"/>
            </a:avLst>
          </a:prstGeom>
          <a:solidFill>
            <a:srgbClr val="CBC5B8"/>
          </a:solidFill>
          <a:ln/>
        </p:spPr>
        <p:txBody>
          <a:bodyPr/>
          <a:lstStyle/>
          <a:p>
            <a:endParaRPr lang="fr-FR" noProof="0" dirty="0"/>
          </a:p>
        </p:txBody>
      </p:sp>
      <p:sp>
        <p:nvSpPr>
          <p:cNvPr id="16" name="Shape 13"/>
          <p:cNvSpPr/>
          <p:nvPr/>
        </p:nvSpPr>
        <p:spPr>
          <a:xfrm>
            <a:off x="6348234" y="4829175"/>
            <a:ext cx="408265" cy="408265"/>
          </a:xfrm>
          <a:prstGeom prst="roundRect">
            <a:avLst>
              <a:gd name="adj" fmla="val 6667"/>
            </a:avLst>
          </a:prstGeom>
          <a:solidFill>
            <a:srgbClr val="E5DFD2"/>
          </a:solidFill>
          <a:ln/>
        </p:spPr>
        <p:txBody>
          <a:bodyPr/>
          <a:lstStyle/>
          <a:p>
            <a:endParaRPr lang="fr-FR" noProof="0" dirty="0"/>
          </a:p>
        </p:txBody>
      </p:sp>
      <p:sp>
        <p:nvSpPr>
          <p:cNvPr id="17" name="Text 14"/>
          <p:cNvSpPr/>
          <p:nvPr/>
        </p:nvSpPr>
        <p:spPr>
          <a:xfrm>
            <a:off x="6473369" y="4897160"/>
            <a:ext cx="157877" cy="272177"/>
          </a:xfrm>
          <a:prstGeom prst="rect">
            <a:avLst/>
          </a:prstGeom>
          <a:noFill/>
          <a:ln/>
        </p:spPr>
        <p:txBody>
          <a:bodyPr wrap="none" lIns="0" tIns="0" rIns="0" bIns="0" rtlCol="0" anchor="t"/>
          <a:lstStyle/>
          <a:p>
            <a:pPr marL="0" indent="0" algn="ctr">
              <a:lnSpc>
                <a:spcPts val="2100"/>
              </a:lnSpc>
              <a:buNone/>
            </a:pPr>
            <a:r>
              <a:rPr lang="fr-FR" sz="2100" b="1" noProof="0" dirty="0">
                <a:solidFill>
                  <a:srgbClr val="4A4A45"/>
                </a:solidFill>
                <a:latin typeface="Lato Bold" pitchFamily="34" charset="0"/>
                <a:ea typeface="Lato Bold" pitchFamily="34" charset="-122"/>
                <a:cs typeface="Lato Bold" pitchFamily="34" charset="-120"/>
              </a:rPr>
              <a:t>3</a:t>
            </a:r>
            <a:endParaRPr lang="fr-FR" sz="2100" noProof="0" dirty="0"/>
          </a:p>
        </p:txBody>
      </p:sp>
      <p:sp>
        <p:nvSpPr>
          <p:cNvPr id="18" name="Text 15"/>
          <p:cNvSpPr/>
          <p:nvPr/>
        </p:nvSpPr>
        <p:spPr>
          <a:xfrm>
            <a:off x="7550348" y="4806553"/>
            <a:ext cx="2268260" cy="283488"/>
          </a:xfrm>
          <a:prstGeom prst="rect">
            <a:avLst/>
          </a:prstGeom>
          <a:noFill/>
          <a:ln/>
        </p:spPr>
        <p:txBody>
          <a:bodyPr wrap="none" lIns="0" tIns="0" rIns="0" bIns="0" rtlCol="0" anchor="t"/>
          <a:lstStyle/>
          <a:p>
            <a:pPr marL="0" indent="0" algn="l">
              <a:lnSpc>
                <a:spcPts val="2200"/>
              </a:lnSpc>
              <a:buNone/>
            </a:pPr>
            <a:r>
              <a:rPr lang="fr-FR" sz="1750" b="1" noProof="0" dirty="0">
                <a:solidFill>
                  <a:srgbClr val="4A4A45"/>
                </a:solidFill>
                <a:latin typeface="Lato Bold" pitchFamily="34" charset="0"/>
                <a:ea typeface="Lato Bold" pitchFamily="34" charset="-122"/>
                <a:cs typeface="Lato Bold" pitchFamily="34" charset="-120"/>
              </a:rPr>
              <a:t>Guidage</a:t>
            </a:r>
            <a:endParaRPr lang="fr-FR" sz="1750" noProof="0" dirty="0"/>
          </a:p>
        </p:txBody>
      </p:sp>
      <p:sp>
        <p:nvSpPr>
          <p:cNvPr id="19" name="Text 16"/>
          <p:cNvSpPr/>
          <p:nvPr/>
        </p:nvSpPr>
        <p:spPr>
          <a:xfrm>
            <a:off x="7550348" y="5198864"/>
            <a:ext cx="6286262" cy="580549"/>
          </a:xfrm>
          <a:prstGeom prst="rect">
            <a:avLst/>
          </a:prstGeom>
          <a:noFill/>
          <a:ln/>
        </p:spPr>
        <p:txBody>
          <a:bodyPr wrap="square" lIns="0" tIns="0" rIns="0" bIns="0" rtlCol="0" anchor="t"/>
          <a:lstStyle/>
          <a:p>
            <a:pPr marL="0" indent="0" algn="just">
              <a:lnSpc>
                <a:spcPts val="2250"/>
              </a:lnSpc>
              <a:buNone/>
            </a:pPr>
            <a:r>
              <a:rPr lang="fr-FR" sz="1400" noProof="0" dirty="0">
                <a:solidFill>
                  <a:srgbClr val="4A4A45"/>
                </a:solidFill>
                <a:latin typeface="Lato" pitchFamily="34" charset="0"/>
                <a:ea typeface="Lato" pitchFamily="34" charset="-122"/>
                <a:cs typeface="Lato" pitchFamily="34" charset="-120"/>
              </a:rPr>
              <a:t>Le rôle de l'enseignant peut consister à mettre en évidence que la réponse de l'élève ne remplit pas les critères de réussite posés et à pointer les différences.</a:t>
            </a:r>
            <a:endParaRPr lang="fr-FR" sz="1400" noProof="0" dirty="0"/>
          </a:p>
        </p:txBody>
      </p:sp>
      <p:sp>
        <p:nvSpPr>
          <p:cNvPr id="20" name="Shape 17"/>
          <p:cNvSpPr/>
          <p:nvPr/>
        </p:nvSpPr>
        <p:spPr>
          <a:xfrm>
            <a:off x="6733639" y="6539032"/>
            <a:ext cx="635079" cy="22860"/>
          </a:xfrm>
          <a:prstGeom prst="roundRect">
            <a:avLst>
              <a:gd name="adj" fmla="val 119070"/>
            </a:avLst>
          </a:prstGeom>
          <a:solidFill>
            <a:srgbClr val="CBC5B8"/>
          </a:solidFill>
          <a:ln/>
        </p:spPr>
        <p:txBody>
          <a:bodyPr/>
          <a:lstStyle/>
          <a:p>
            <a:endParaRPr lang="fr-FR" noProof="0" dirty="0"/>
          </a:p>
        </p:txBody>
      </p:sp>
      <p:sp>
        <p:nvSpPr>
          <p:cNvPr id="21" name="Shape 18"/>
          <p:cNvSpPr/>
          <p:nvPr/>
        </p:nvSpPr>
        <p:spPr>
          <a:xfrm>
            <a:off x="6348234" y="6346388"/>
            <a:ext cx="408265" cy="408265"/>
          </a:xfrm>
          <a:prstGeom prst="roundRect">
            <a:avLst>
              <a:gd name="adj" fmla="val 6667"/>
            </a:avLst>
          </a:prstGeom>
          <a:solidFill>
            <a:srgbClr val="E5DFD2"/>
          </a:solidFill>
          <a:ln/>
        </p:spPr>
        <p:txBody>
          <a:bodyPr/>
          <a:lstStyle/>
          <a:p>
            <a:endParaRPr lang="fr-FR" noProof="0" dirty="0"/>
          </a:p>
        </p:txBody>
      </p:sp>
      <p:sp>
        <p:nvSpPr>
          <p:cNvPr id="22" name="Text 19"/>
          <p:cNvSpPr/>
          <p:nvPr/>
        </p:nvSpPr>
        <p:spPr>
          <a:xfrm>
            <a:off x="6473369" y="6414373"/>
            <a:ext cx="157877" cy="272177"/>
          </a:xfrm>
          <a:prstGeom prst="rect">
            <a:avLst/>
          </a:prstGeom>
          <a:noFill/>
          <a:ln/>
        </p:spPr>
        <p:txBody>
          <a:bodyPr wrap="none" lIns="0" tIns="0" rIns="0" bIns="0" rtlCol="0" anchor="t"/>
          <a:lstStyle/>
          <a:p>
            <a:pPr marL="0" indent="0" algn="ctr">
              <a:lnSpc>
                <a:spcPts val="2100"/>
              </a:lnSpc>
              <a:buNone/>
            </a:pPr>
            <a:r>
              <a:rPr lang="fr-FR" sz="2100" b="1" noProof="0" dirty="0">
                <a:solidFill>
                  <a:srgbClr val="4A4A45"/>
                </a:solidFill>
                <a:latin typeface="Lato Bold" pitchFamily="34" charset="0"/>
                <a:ea typeface="Lato Bold" pitchFamily="34" charset="-122"/>
                <a:cs typeface="Lato Bold" pitchFamily="34" charset="-120"/>
              </a:rPr>
              <a:t>4</a:t>
            </a:r>
            <a:endParaRPr lang="fr-FR" sz="2100" noProof="0" dirty="0"/>
          </a:p>
        </p:txBody>
      </p:sp>
      <p:sp>
        <p:nvSpPr>
          <p:cNvPr id="23" name="Text 20"/>
          <p:cNvSpPr/>
          <p:nvPr/>
        </p:nvSpPr>
        <p:spPr>
          <a:xfrm>
            <a:off x="7550348" y="6323767"/>
            <a:ext cx="2268260" cy="283488"/>
          </a:xfrm>
          <a:prstGeom prst="rect">
            <a:avLst/>
          </a:prstGeom>
          <a:noFill/>
          <a:ln/>
        </p:spPr>
        <p:txBody>
          <a:bodyPr wrap="none" lIns="0" tIns="0" rIns="0" bIns="0" rtlCol="0" anchor="t"/>
          <a:lstStyle/>
          <a:p>
            <a:pPr marL="0" indent="0" algn="l">
              <a:lnSpc>
                <a:spcPts val="2200"/>
              </a:lnSpc>
              <a:buNone/>
            </a:pPr>
            <a:r>
              <a:rPr lang="fr-FR" sz="1750" b="1" noProof="0" dirty="0">
                <a:solidFill>
                  <a:srgbClr val="4A4A45"/>
                </a:solidFill>
                <a:latin typeface="Lato Bold" pitchFamily="34" charset="0"/>
                <a:ea typeface="Lato Bold" pitchFamily="34" charset="-122"/>
                <a:cs typeface="Lato Bold" pitchFamily="34" charset="-120"/>
              </a:rPr>
              <a:t>Évolution</a:t>
            </a:r>
            <a:endParaRPr lang="fr-FR" sz="1750" noProof="0" dirty="0"/>
          </a:p>
        </p:txBody>
      </p:sp>
      <p:sp>
        <p:nvSpPr>
          <p:cNvPr id="24" name="Text 21"/>
          <p:cNvSpPr/>
          <p:nvPr/>
        </p:nvSpPr>
        <p:spPr>
          <a:xfrm>
            <a:off x="7550348" y="6716078"/>
            <a:ext cx="6286262" cy="580549"/>
          </a:xfrm>
          <a:prstGeom prst="rect">
            <a:avLst/>
          </a:prstGeom>
          <a:noFill/>
          <a:ln/>
        </p:spPr>
        <p:txBody>
          <a:bodyPr wrap="square" lIns="0" tIns="0" rIns="0" bIns="0" rtlCol="0" anchor="t"/>
          <a:lstStyle/>
          <a:p>
            <a:pPr marL="0" indent="0" algn="just">
              <a:lnSpc>
                <a:spcPts val="2250"/>
              </a:lnSpc>
              <a:buNone/>
            </a:pPr>
            <a:r>
              <a:rPr lang="fr-FR" sz="1400" noProof="0" dirty="0">
                <a:solidFill>
                  <a:srgbClr val="4A4A45"/>
                </a:solidFill>
                <a:latin typeface="Lato" pitchFamily="34" charset="0"/>
                <a:ea typeface="Lato" pitchFamily="34" charset="-122"/>
                <a:cs typeface="Lato" pitchFamily="34" charset="-120"/>
              </a:rPr>
              <a:t>Pour les élèves ayant maîtrisé le problème, il n'est pas nécessaire d'insister sur l'utilisation du matériel de validation.</a:t>
            </a:r>
            <a:endParaRPr lang="fr-FR" sz="1400" noProof="0" dirty="0"/>
          </a:p>
        </p:txBody>
      </p:sp>
      <p:sp>
        <p:nvSpPr>
          <p:cNvPr id="25" name="Rectangle 24">
            <a:extLst>
              <a:ext uri="{FF2B5EF4-FFF2-40B4-BE49-F238E27FC236}">
                <a16:creationId xmlns:a16="http://schemas.microsoft.com/office/drawing/2014/main" id="{0D83816F-9A13-C516-B88F-7153CB7374EB}"/>
              </a:ext>
            </a:extLst>
          </p:cNvPr>
          <p:cNvSpPr/>
          <p:nvPr/>
        </p:nvSpPr>
        <p:spPr>
          <a:xfrm>
            <a:off x="12832080" y="7800340"/>
            <a:ext cx="1676400" cy="320040"/>
          </a:xfrm>
          <a:prstGeom prst="rect">
            <a:avLst/>
          </a:prstGeom>
          <a:solidFill>
            <a:srgbClr val="EFECE6"/>
          </a:solidFill>
          <a:ln>
            <a:solidFill>
              <a:srgbClr val="EFE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250</TotalTime>
  <Words>1453</Words>
  <Application>Microsoft Office PowerPoint</Application>
  <PresentationFormat>Personnalisé</PresentationFormat>
  <Paragraphs>128</Paragraphs>
  <Slides>13</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Lato Bold</vt:lpstr>
      <vt:lpstr>Arial</vt:lpstr>
      <vt:lpstr>Times New Roman</vt:lpstr>
      <vt:lpstr>Verdana</vt:lpstr>
      <vt:lpstr>Lato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Crobeddu Florian</cp:lastModifiedBy>
  <cp:revision>4</cp:revision>
  <dcterms:created xsi:type="dcterms:W3CDTF">2025-02-09T10:56:00Z</dcterms:created>
  <dcterms:modified xsi:type="dcterms:W3CDTF">2025-05-09T14:56:41Z</dcterms:modified>
</cp:coreProperties>
</file>